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363" r:id="rId4"/>
    <p:sldId id="328" r:id="rId5"/>
    <p:sldId id="341" r:id="rId6"/>
    <p:sldId id="364" r:id="rId7"/>
    <p:sldId id="365" r:id="rId8"/>
    <p:sldId id="366" r:id="rId9"/>
    <p:sldId id="339" r:id="rId10"/>
    <p:sldId id="362" r:id="rId11"/>
    <p:sldId id="368" r:id="rId12"/>
    <p:sldId id="346" r:id="rId13"/>
    <p:sldId id="350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58" r:id="rId22"/>
    <p:sldId id="369" r:id="rId23"/>
    <p:sldId id="361" r:id="rId24"/>
    <p:sldId id="342" r:id="rId25"/>
    <p:sldId id="370" r:id="rId26"/>
    <p:sldId id="343" r:id="rId27"/>
    <p:sldId id="371" r:id="rId28"/>
    <p:sldId id="372" r:id="rId29"/>
    <p:sldId id="373" r:id="rId30"/>
    <p:sldId id="374" r:id="rId31"/>
    <p:sldId id="376" r:id="rId32"/>
    <p:sldId id="385" r:id="rId33"/>
    <p:sldId id="393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24" r:id="rId43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 Black" panose="02000000000000000000" pitchFamily="2" charset="0"/>
      <p:bold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54">
          <p15:clr>
            <a:srgbClr val="A4A3A4"/>
          </p15:clr>
        </p15:guide>
        <p15:guide id="2" pos="454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gUGN6ISbZiW8JYuXcbmvE2862U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8EBE6C-89B3-439F-8FD4-05906966BFDF}" v="1" dt="2025-05-16T15:14:33.896"/>
  </p1510:revLst>
</p1510:revInfo>
</file>

<file path=ppt/tableStyles.xml><?xml version="1.0" encoding="utf-8"?>
<a:tblStyleLst xmlns:a="http://schemas.openxmlformats.org/drawingml/2006/main" def="{5767681B-256A-4304-AFB2-B3D1981C573F}">
  <a:tblStyle styleId="{5767681B-256A-4304-AFB2-B3D1981C573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02" y="50"/>
      </p:cViewPr>
      <p:guideLst>
        <p:guide orient="horz" pos="454"/>
        <p:guide pos="4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84" Type="http://customschemas.google.com/relationships/presentationmetadata" Target="metadata"/><Relationship Id="rId89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vick" userId="238b960ec7e7fce5" providerId="LiveId" clId="{B98EBE6C-89B3-439F-8FD4-05906966BFDF}"/>
    <pc:docChg chg="undo redo custSel modSld">
      <pc:chgData name="Daniel vick" userId="238b960ec7e7fce5" providerId="LiveId" clId="{B98EBE6C-89B3-439F-8FD4-05906966BFDF}" dt="2025-05-16T15:16:53.616" v="84" actId="1076"/>
      <pc:docMkLst>
        <pc:docMk/>
      </pc:docMkLst>
      <pc:sldChg chg="addSp modSp mod">
        <pc:chgData name="Daniel vick" userId="238b960ec7e7fce5" providerId="LiveId" clId="{B98EBE6C-89B3-439F-8FD4-05906966BFDF}" dt="2025-05-16T15:16:53.616" v="84" actId="1076"/>
        <pc:sldMkLst>
          <pc:docMk/>
          <pc:sldMk cId="2948592167" sldId="372"/>
        </pc:sldMkLst>
        <pc:spChg chg="add mod">
          <ac:chgData name="Daniel vick" userId="238b960ec7e7fce5" providerId="LiveId" clId="{B98EBE6C-89B3-439F-8FD4-05906966BFDF}" dt="2025-05-16T15:14:48.480" v="7" actId="6549"/>
          <ac:spMkLst>
            <pc:docMk/>
            <pc:sldMk cId="2948592167" sldId="372"/>
            <ac:spMk id="2" creationId="{5B00271C-F051-71BA-3AEF-8E329B4FF2B8}"/>
          </ac:spMkLst>
        </pc:spChg>
        <pc:spChg chg="mod">
          <ac:chgData name="Daniel vick" userId="238b960ec7e7fce5" providerId="LiveId" clId="{B98EBE6C-89B3-439F-8FD4-05906966BFDF}" dt="2025-05-16T15:16:53.616" v="84" actId="1076"/>
          <ac:spMkLst>
            <pc:docMk/>
            <pc:sldMk cId="2948592167" sldId="372"/>
            <ac:spMk id="13" creationId="{247CC0F4-E534-F5A9-2C8E-D9F0AA7483A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1!Tabla dinámica2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indique por favor su género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388888888888894E-2"/>
              <c:y val="-6.0185185185185182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388888888888894E-2"/>
              <c:y val="-6.0185185185185182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388888888888894E-2"/>
              <c:y val="-6.0185185185185182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'pregunta 1'!$B$2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7A2-416A-A3D6-905BC17832D4}"/>
              </c:ext>
            </c:extLst>
          </c:dPt>
          <c:dLbls>
            <c:dLbl>
              <c:idx val="1"/>
              <c:layout>
                <c:manualLayout>
                  <c:x val="-1.388888888888894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7A2-416A-A3D6-905BC17832D4}"/>
                </c:ext>
              </c:extLst>
            </c:dLbl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1'!$A$3:$A$6</c:f>
              <c:strCache>
                <c:ptCount val="3"/>
                <c:pt idx="0">
                  <c:v>Masculino</c:v>
                </c:pt>
                <c:pt idx="1">
                  <c:v>Femenino</c:v>
                </c:pt>
                <c:pt idx="2">
                  <c:v>Otro</c:v>
                </c:pt>
              </c:strCache>
            </c:strRef>
          </c:cat>
          <c:val>
            <c:numRef>
              <c:f>'pregunta 1'!$B$3:$B$6</c:f>
              <c:numCache>
                <c:formatCode>General</c:formatCode>
                <c:ptCount val="3"/>
                <c:pt idx="0">
                  <c:v>202</c:v>
                </c:pt>
                <c:pt idx="1">
                  <c:v>20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A2-416A-A3D6-905BC1783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00482544"/>
        <c:axId val="500480144"/>
      </c:barChart>
      <c:catAx>
        <c:axId val="5004825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80144"/>
        <c:crosses val="autoZero"/>
        <c:auto val="1"/>
        <c:lblAlgn val="ctr"/>
        <c:lblOffset val="100"/>
        <c:noMultiLvlLbl val="0"/>
      </c:catAx>
      <c:valAx>
        <c:axId val="50048014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Respuestas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82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2!Tabla dinámica3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 es estudiante Indique por favor de que semestre es: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'pregunta 2'!$B$4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2'!$A$5:$A$10</c:f>
              <c:strCache>
                <c:ptCount val="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</c:strCache>
            </c:strRef>
          </c:cat>
          <c:val>
            <c:numRef>
              <c:f>'pregunta 2'!$B$5:$B$10</c:f>
              <c:numCache>
                <c:formatCode>General</c:formatCode>
                <c:ptCount val="5"/>
                <c:pt idx="0">
                  <c:v>17</c:v>
                </c:pt>
                <c:pt idx="1">
                  <c:v>16</c:v>
                </c:pt>
                <c:pt idx="2">
                  <c:v>16</c:v>
                </c:pt>
                <c:pt idx="3">
                  <c:v>21</c:v>
                </c:pt>
                <c:pt idx="4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FC-4240-A1D4-66C5C57ADE4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00483504"/>
        <c:axId val="500483984"/>
      </c:barChart>
      <c:catAx>
        <c:axId val="500483504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Semestre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83984"/>
        <c:crosses val="autoZero"/>
        <c:auto val="1"/>
        <c:lblAlgn val="ctr"/>
        <c:lblOffset val="100"/>
        <c:noMultiLvlLbl val="0"/>
      </c:catAx>
      <c:valAx>
        <c:axId val="5004839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Estudiantes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8350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3!Tabla dinámica4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Si es egresado,  Por favor indique su profesión: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'pregunta 3'!$B$4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3'!$A$5:$A$26</c:f>
              <c:strCache>
                <c:ptCount val="21"/>
                <c:pt idx="0">
                  <c:v>Analista de Diseño e Ingeniería (Induma Sas)</c:v>
                </c:pt>
                <c:pt idx="1">
                  <c:v>Auxiliar tecnico</c:v>
                </c:pt>
                <c:pt idx="2">
                  <c:v>Coordinador de mantenimiento </c:v>
                </c:pt>
                <c:pt idx="3">
                  <c:v>Desarrollador FullStack</c:v>
                </c:pt>
                <c:pt idx="4">
                  <c:v>Diseñador mecánico</c:v>
                </c:pt>
                <c:pt idx="5">
                  <c:v>Docente</c:v>
                </c:pt>
                <c:pt idx="6">
                  <c:v>Electricista</c:v>
                </c:pt>
                <c:pt idx="7">
                  <c:v>Electricista </c:v>
                </c:pt>
                <c:pt idx="8">
                  <c:v>Empleado</c:v>
                </c:pt>
                <c:pt idx="9">
                  <c:v>Independiente </c:v>
                </c:pt>
                <c:pt idx="10">
                  <c:v>Ing de desarrollo y tecnología </c:v>
                </c:pt>
                <c:pt idx="11">
                  <c:v>Ingeniero</c:v>
                </c:pt>
                <c:pt idx="12">
                  <c:v>Ingeniero de mantenimiento </c:v>
                </c:pt>
                <c:pt idx="13">
                  <c:v>Ingeniero de software</c:v>
                </c:pt>
                <c:pt idx="14">
                  <c:v>Ingeniero Mecatrónico </c:v>
                </c:pt>
                <c:pt idx="15">
                  <c:v>Jefe de Mantenimiento</c:v>
                </c:pt>
                <c:pt idx="16">
                  <c:v>Licenciado en Matemáticas y física</c:v>
                </c:pt>
                <c:pt idx="17">
                  <c:v>Programador cnc</c:v>
                </c:pt>
                <c:pt idx="18">
                  <c:v>Supervisor</c:v>
                </c:pt>
                <c:pt idx="19">
                  <c:v>Técnico electrónico </c:v>
                </c:pt>
                <c:pt idx="20">
                  <c:v>Tecnología en eletronica</c:v>
                </c:pt>
              </c:strCache>
            </c:strRef>
          </c:cat>
          <c:val>
            <c:numRef>
              <c:f>'pregunta 3'!$B$5:$B$26</c:f>
              <c:numCache>
                <c:formatCode>General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4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114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85-4A80-9E7F-B6F52D0DA2B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00491184"/>
        <c:axId val="500490224"/>
      </c:barChart>
      <c:catAx>
        <c:axId val="500491184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Profesión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90224"/>
        <c:crosses val="autoZero"/>
        <c:auto val="1"/>
        <c:lblAlgn val="ctr"/>
        <c:lblOffset val="100"/>
        <c:noMultiLvlLbl val="0"/>
      </c:catAx>
      <c:valAx>
        <c:axId val="500490224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Respuestas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crossAx val="50049118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4!Tabla dinámica5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Por favor indicar el municipio y departamento en el cual reside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'pregunta 4'!$B$1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4'!$A$2:$A$47</c:f>
              <c:strCache>
                <c:ptCount val="45"/>
                <c:pt idx="0">
                  <c:v>Acacías meta </c:v>
                </c:pt>
                <c:pt idx="1">
                  <c:v>Andes Antioquia </c:v>
                </c:pt>
                <c:pt idx="2">
                  <c:v>Armenia </c:v>
                </c:pt>
                <c:pt idx="3">
                  <c:v>Atlantico</c:v>
                </c:pt>
                <c:pt idx="4">
                  <c:v>Australia, Victoria, Melbourne </c:v>
                </c:pt>
                <c:pt idx="5">
                  <c:v>Barbosa</c:v>
                </c:pt>
                <c:pt idx="6">
                  <c:v>Bogotá D.C.</c:v>
                </c:pt>
                <c:pt idx="7">
                  <c:v>Bogotá DC</c:v>
                </c:pt>
                <c:pt idx="8">
                  <c:v>Caldas</c:v>
                </c:pt>
                <c:pt idx="9">
                  <c:v>Caldas </c:v>
                </c:pt>
                <c:pt idx="10">
                  <c:v>Canada</c:v>
                </c:pt>
                <c:pt idx="11">
                  <c:v>Chinchina Caldas</c:v>
                </c:pt>
                <c:pt idx="12">
                  <c:v>España</c:v>
                </c:pt>
                <c:pt idx="13">
                  <c:v>Extranjero </c:v>
                </c:pt>
                <c:pt idx="14">
                  <c:v>huila</c:v>
                </c:pt>
                <c:pt idx="15">
                  <c:v>Itagui </c:v>
                </c:pt>
                <c:pt idx="16">
                  <c:v>La Dorada Caldas</c:v>
                </c:pt>
                <c:pt idx="17">
                  <c:v>Manizales Caldas</c:v>
                </c:pt>
                <c:pt idx="18">
                  <c:v>Manizales Caldas </c:v>
                </c:pt>
                <c:pt idx="19">
                  <c:v>Manizales Caldas  </c:v>
                </c:pt>
                <c:pt idx="20">
                  <c:v>Manzanares - caldas</c:v>
                </c:pt>
                <c:pt idx="21">
                  <c:v>Medellin Antioquia</c:v>
                </c:pt>
                <c:pt idx="22">
                  <c:v>Neira Caldas</c:v>
                </c:pt>
                <c:pt idx="23">
                  <c:v>Neiva, Huila</c:v>
                </c:pt>
                <c:pt idx="24">
                  <c:v>Pasto - Nariño</c:v>
                </c:pt>
                <c:pt idx="25">
                  <c:v>Pereira Risaralda </c:v>
                </c:pt>
                <c:pt idx="26">
                  <c:v>Potosí -Nariño</c:v>
                </c:pt>
                <c:pt idx="27">
                  <c:v>Riosucio Caldas </c:v>
                </c:pt>
                <c:pt idx="28">
                  <c:v>Ríosucio Caldas </c:v>
                </c:pt>
                <c:pt idx="29">
                  <c:v>Risaralda </c:v>
                </c:pt>
                <c:pt idx="30">
                  <c:v>Samaná Caldas</c:v>
                </c:pt>
                <c:pt idx="31">
                  <c:v>Santa rosa de cabal - Risaralda </c:v>
                </c:pt>
                <c:pt idx="32">
                  <c:v>Tulua</c:v>
                </c:pt>
                <c:pt idx="33">
                  <c:v>Valledupar </c:v>
                </c:pt>
                <c:pt idx="34">
                  <c:v>Villamaria Caldas</c:v>
                </c:pt>
                <c:pt idx="35">
                  <c:v>Villamaria Caldas </c:v>
                </c:pt>
                <c:pt idx="36">
                  <c:v>Yopal-casanare</c:v>
                </c:pt>
                <c:pt idx="37">
                  <c:v>Zipaquirá</c:v>
                </c:pt>
                <c:pt idx="38">
                  <c:v>Manzanares  Caldas</c:v>
                </c:pt>
                <c:pt idx="39">
                  <c:v>Manizales Caldas   </c:v>
                </c:pt>
                <c:pt idx="40">
                  <c:v>Aranzazu Caldas</c:v>
                </c:pt>
                <c:pt idx="41">
                  <c:v>Chinchiná Caldas</c:v>
                </c:pt>
                <c:pt idx="42">
                  <c:v>Dosquebradas Risaralda </c:v>
                </c:pt>
                <c:pt idx="43">
                  <c:v>Cali Valle del Cauca </c:v>
                </c:pt>
                <c:pt idx="44">
                  <c:v>Anserma Caldas</c:v>
                </c:pt>
              </c:strCache>
            </c:strRef>
          </c:cat>
          <c:val>
            <c:numRef>
              <c:f>'pregunta 4'!$B$2:$B$47</c:f>
              <c:numCache>
                <c:formatCode>General</c:formatCode>
                <c:ptCount val="4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4</c:v>
                </c:pt>
                <c:pt idx="9">
                  <c:v>1</c:v>
                </c:pt>
                <c:pt idx="10">
                  <c:v>1</c:v>
                </c:pt>
                <c:pt idx="11">
                  <c:v>2</c:v>
                </c:pt>
                <c:pt idx="12">
                  <c:v>2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5</c:v>
                </c:pt>
                <c:pt idx="17">
                  <c:v>6</c:v>
                </c:pt>
                <c:pt idx="18">
                  <c:v>120</c:v>
                </c:pt>
                <c:pt idx="19">
                  <c:v>15</c:v>
                </c:pt>
                <c:pt idx="20">
                  <c:v>1</c:v>
                </c:pt>
                <c:pt idx="21">
                  <c:v>6</c:v>
                </c:pt>
                <c:pt idx="22">
                  <c:v>2</c:v>
                </c:pt>
                <c:pt idx="23">
                  <c:v>1</c:v>
                </c:pt>
                <c:pt idx="24">
                  <c:v>1</c:v>
                </c:pt>
                <c:pt idx="25">
                  <c:v>6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12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5</c:v>
                </c:pt>
                <c:pt idx="42">
                  <c:v>2</c:v>
                </c:pt>
                <c:pt idx="43">
                  <c:v>5</c:v>
                </c:pt>
                <c:pt idx="4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2A-4880-9BA6-D15F3B6738C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00503184"/>
        <c:axId val="500501264"/>
      </c:barChart>
      <c:catAx>
        <c:axId val="500503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501264"/>
        <c:crosses val="autoZero"/>
        <c:auto val="1"/>
        <c:lblAlgn val="ctr"/>
        <c:lblOffset val="100"/>
        <c:noMultiLvlLbl val="0"/>
      </c:catAx>
      <c:valAx>
        <c:axId val="500501264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Respuestas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crossAx val="500503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5!Tabla dinámica6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Teniendo en cuenta la información anterior, le gustaría estudiar una Especialización en Industria 5.0  y Automatización Industrial.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'pregunta 5'!$B$4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5'!$A$5:$A$7</c:f>
              <c:strCache>
                <c:ptCount val="2"/>
                <c:pt idx="0">
                  <c:v>No</c:v>
                </c:pt>
                <c:pt idx="1">
                  <c:v>Si</c:v>
                </c:pt>
              </c:strCache>
            </c:strRef>
          </c:cat>
          <c:val>
            <c:numRef>
              <c:f>'pregunta 5'!$B$5:$B$7</c:f>
              <c:numCache>
                <c:formatCode>General</c:formatCode>
                <c:ptCount val="2"/>
                <c:pt idx="0">
                  <c:v>18</c:v>
                </c:pt>
                <c:pt idx="1">
                  <c:v>205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27-49B2-946F-346454D742C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00496464"/>
        <c:axId val="500510384"/>
      </c:barChart>
      <c:catAx>
        <c:axId val="5004964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510384"/>
        <c:crosses val="autoZero"/>
        <c:auto val="1"/>
        <c:lblAlgn val="ctr"/>
        <c:lblOffset val="100"/>
        <c:noMultiLvlLbl val="0"/>
      </c:catAx>
      <c:valAx>
        <c:axId val="5005103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Respuestas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9646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6!Tabla dinámica7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Que otro posgrado le gustaría estudiar?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'pregunta 6'!$B$2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6'!$A$3:$A$24</c:f>
              <c:strCache>
                <c:ptCount val="21"/>
                <c:pt idx="0">
                  <c:v> Energías  renovables </c:v>
                </c:pt>
                <c:pt idx="1">
                  <c:v>.</c:v>
                </c:pt>
                <c:pt idx="2">
                  <c:v>Aeronautica </c:v>
                </c:pt>
                <c:pt idx="3">
                  <c:v>Algo mas relacionado con mecánica </c:v>
                </c:pt>
                <c:pt idx="4">
                  <c:v>Algun postgrado relacionado con devops</c:v>
                </c:pt>
                <c:pt idx="5">
                  <c:v>Aun no me decido por hacer posgrado </c:v>
                </c:pt>
                <c:pt idx="6">
                  <c:v>Comunicación industrial </c:v>
                </c:pt>
                <c:pt idx="7">
                  <c:v>En Inteligencia Artificial </c:v>
                </c:pt>
                <c:pt idx="8">
                  <c:v>espcializacion en automatizacion</c:v>
                </c:pt>
                <c:pt idx="9">
                  <c:v>Especialización de gerencia en proyectos industriales y mantenimiento </c:v>
                </c:pt>
                <c:pt idx="10">
                  <c:v>Especialización en Gestión del Mantenimiento Industrial</c:v>
                </c:pt>
                <c:pt idx="11">
                  <c:v>Está muy costosa la matrícula </c:v>
                </c:pt>
                <c:pt idx="12">
                  <c:v>Este pero modalidad online </c:v>
                </c:pt>
                <c:pt idx="13">
                  <c:v>Gerencia de proyectos</c:v>
                </c:pt>
                <c:pt idx="14">
                  <c:v>Gestión de proyectos </c:v>
                </c:pt>
                <c:pt idx="15">
                  <c:v>Inteligencia artificial</c:v>
                </c:pt>
                <c:pt idx="16">
                  <c:v>Logistica </c:v>
                </c:pt>
                <c:pt idx="17">
                  <c:v>Maestría en ciencias biológicas </c:v>
                </c:pt>
                <c:pt idx="18">
                  <c:v>Por ahora no deseo estudiar </c:v>
                </c:pt>
                <c:pt idx="19">
                  <c:v>Por el momento ninguno </c:v>
                </c:pt>
                <c:pt idx="20">
                  <c:v>Sistemas autónomos, robótica médica y visión computacional.</c:v>
                </c:pt>
              </c:strCache>
            </c:strRef>
          </c:cat>
          <c:val>
            <c:numRef>
              <c:f>'pregunta 6'!$B$3:$B$24</c:f>
              <c:numCache>
                <c:formatCode>General</c:formatCode>
                <c:ptCount val="21"/>
                <c:pt idx="0">
                  <c:v>7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F5-4579-8F2C-CE8233C5C96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00506544"/>
        <c:axId val="500497904"/>
      </c:barChart>
      <c:catAx>
        <c:axId val="50050654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97904"/>
        <c:crosses val="autoZero"/>
        <c:auto val="1"/>
        <c:lblAlgn val="ctr"/>
        <c:lblOffset val="100"/>
        <c:noMultiLvlLbl val="0"/>
      </c:catAx>
      <c:valAx>
        <c:axId val="5004979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Respuestas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50654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7!Tabla dinámica1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le gustria estudiar en modalidad presencial fines de semana(viernes noche y sabado) con estrategia pedagógica mediada por TICs?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'pregunta 7'!$B$2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363-42BC-AC10-BAC64E579EC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363-42BC-AC10-BAC64E579EC0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'pregunta 7'!$A$3:$A$5</c:f>
              <c:strCache>
                <c:ptCount val="2"/>
                <c:pt idx="0">
                  <c:v>No</c:v>
                </c:pt>
                <c:pt idx="1">
                  <c:v>Si</c:v>
                </c:pt>
              </c:strCache>
            </c:strRef>
          </c:cat>
          <c:val>
            <c:numRef>
              <c:f>'pregunta 7'!$B$3:$B$5</c:f>
              <c:numCache>
                <c:formatCode>General</c:formatCode>
                <c:ptCount val="2"/>
                <c:pt idx="0">
                  <c:v>73</c:v>
                </c:pt>
                <c:pt idx="1">
                  <c:v>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63-42BC-AC10-BAC64E579EC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8!Tabla dinámica1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Desea que le llegue información del posgrado a el correo electrónico que suministro?".</a:t>
            </a:r>
          </a:p>
        </c:rich>
      </c:tx>
      <c:layout>
        <c:manualLayout>
          <c:xMode val="edge"/>
          <c:yMode val="edge"/>
          <c:x val="0.13606933508311461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'pregunta 8'!$B$2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A52-477D-9D39-82A7D5ACB51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A52-477D-9D39-82A7D5ACB514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'pregunta 8'!$A$3:$A$5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'pregunta 8'!$B$3:$B$5</c:f>
              <c:numCache>
                <c:formatCode>General</c:formatCode>
                <c:ptCount val="2"/>
                <c:pt idx="0">
                  <c:v>205</c:v>
                </c:pt>
                <c:pt idx="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52-477D-9D39-82A7D5ACB51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8EAE059-BCF9-E644-7A4F-B42E634BA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99C9EA3-4C74-0CF5-7DE9-563173E394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05EE1D5-F233-1D1D-02F4-78FD1DEC78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0331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57969F2-CACB-5766-6D19-3F1CAA275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39FA0F5-629A-5DEC-5908-12C308A52A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260E814-CAFF-D6DA-A39B-A3BE372E80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285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C46596D-8F3C-D064-71B6-DC9CFC3D8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924D601-3EA1-5DA9-7A2C-C64EEC426C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7FA521A-B7C7-1670-2A35-6143409FC4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9421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BDF105E-A49F-D0D6-E0F0-73A5B3CF4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7717560-29B4-8725-F5B1-0E61A970A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3F37BD7-88F8-82B9-319E-19D2730E9C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3122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55BE549-E8A8-828A-A7D1-431E3461D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E4BCABA2-9009-3761-C08F-76D364B65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C144610B-7E6E-4C49-B370-0AF76359F6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176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808CC07-401A-C4C8-C0BC-02665BB24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517385F-4FA3-2C98-5570-20C99C8B87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B658B74-C697-2256-E063-4433719487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934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EF526C2-46DA-87CF-E953-9C50D7459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DC85F5F-4E9F-CA38-0205-7DF5E73C70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F65C7696-645B-D19D-638C-6300FA906A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7541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0FECD0C-877E-85C5-BF9E-0C4EFE18E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7469595F-69C0-B455-300C-928D918ED1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B792A7C-050D-377D-ECB4-356CDD4F1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999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57A1FF6-A9A9-FAFF-B818-D4AEF8B66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1C8F71D-206E-915A-3157-CC5A93C7BB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C991FFA-FACD-AB89-D5CA-55F496DE0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296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887C8581-F515-91C4-3A79-E3062DCB2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DA19BCB-A51D-748B-615F-B546BB7684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CC31005-02D4-9645-2AD0-2D16EE1C27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570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0C5EFC1-1872-4A3C-A0E5-4E5DBB081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235EB80-3400-A2A4-2126-8C0B8CBDFD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C0C8628-DAA6-60B0-43CD-2C16C9AF96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7807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87358CE1-9ECB-5101-C24B-317B4FD27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C49C31A-E69F-DED8-053C-5765727EA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27EF56D-3D47-DE5C-17B7-E04A255B20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2600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E57D820-E693-6A36-4BCC-795F310BD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A9AA24B-ECE1-D661-823E-A32CED6CA8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F8945AB-4FCB-B955-D4E6-53F3AEB6DF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434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879C5F1-DEC9-3300-FA26-1A1A737FD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6EFC287-29F1-B763-E612-BBD5983061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8EF1156-6AE6-12F9-EE0E-533570559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397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FC06DD5-D786-4BA1-AA2E-8F4E7D9C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21E55D2-A464-7950-DD53-1F8DEC8F49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9973BA72-8EF7-127E-177B-3CDA3BF0C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8307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25FECC1-63EE-BE9F-E969-7E1035E83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6335358-1EE0-8E33-469B-BDFA2C4368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3257B7B4-1286-28CD-A4BA-E77043AE20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7636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1C4E7F0-B0E4-8236-40C2-ADAA19BE7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EE39DCB-8469-1FA6-6DB6-7326EF5F21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A2B792C7-8B4E-4BA2-556B-2C0E9D5D0A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7340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1DAE86A-D6BB-6E7A-4C87-30184A36C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3EB5220-734F-B239-493D-1DD6398AC6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0E04CD6-D69F-4BE1-5A51-C2C38FFE7B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27996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E7C680F-3CFA-7CFC-8086-45D6C2EE7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EAB58417-348B-FB7C-4248-BB03933693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D53A5D0-54CB-5C0F-CD70-B84C18BFA5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1439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7F0CC34-F305-9BF9-AFC4-717C38936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69EE88B-A443-CD8F-9053-D3BF3C4E96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DE73780-D426-7040-BB68-4270A4D539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4799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8D2E711F-A3E1-33C1-CB41-D8CE7B3F8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7349E296-64E1-368E-A67D-BFEDD2F46A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0830D4E-2383-63F4-91E5-5EDFE57E7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1689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5146E4F-F32F-1361-C311-26C5ADCA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1852D514-295E-1D20-16D7-F4EF2BFDEB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6A16909-F8E0-2889-6C13-B9B8062CA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5810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3DAD120-0A72-55A1-33DD-406642D4A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7492821-DCE6-368A-06AD-C4FB1D8800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FF3B2C5B-8F16-FE55-497A-A74CA8F42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4440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99934B9-F6E4-E8CB-A612-A0633912C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B25200D-16C7-8FDF-E8CE-2735C5CE36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A2920B7-D1CA-EC38-7F3A-E60F843270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285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14557E5-061D-4A56-40E2-73D94AF57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004CDBC-915E-7D9D-584F-22ACAE71B3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6D1D9FA-9C48-EF14-B0FA-0A4F6208DD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5838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147EE8C0-6DDE-E3D2-469D-EA332268E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47D24BA-FFA4-837D-C479-84F618EAA3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9A57A65-CC4D-ABF5-CAEC-20CA57AF6A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13333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2A6E60F-8CD1-5E56-E57D-28D09C92C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DD485A9-1428-086C-B8DD-B003302AA5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DE916E86-E49F-ABE5-B19C-45DB6C7D0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985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68553CE-A1D3-702B-917E-9E0AA343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304A270-2A80-2F93-D9EF-84CFBE5333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CB172803-4B62-1F7C-C180-62C63966AE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9608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3A6C6A4-7713-D2F5-534E-89D038E8F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6553BAD-660F-AB52-F098-733A6CAC1D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868B698-98D9-F20E-86D6-E19AF56B16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91695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37668FC-8266-42CD-BAB6-2B5207C46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387F8CE-17B8-95C4-B1B9-A606D3B3AA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CDFA674-4135-4F9A-EF14-3A33788105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2327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8867089-CE4F-AF1C-1C56-F521C8552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0FB0A16-FB82-0249-753E-D34048D2B8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793DEAD-7C5B-0454-D08E-A70252A7B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802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3669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90E275E-8207-3A44-C7C2-9D69686D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8B51EE3-FFFD-62E9-CDEA-7E89EFEA85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AFAA9046-3EA3-F72F-BF1B-338B09956B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92167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7D9A634-4200-6F43-C18F-3C06D183D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4B839BC-F1EB-6CEE-FC42-3142C53B25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F01CAE5D-D648-3A3C-F251-04A083571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05740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C9B9A5D-B480-B453-B8D9-92A1FB815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FB6C8C76-01EC-0164-0DC0-395EEAA851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2050190-64DA-1BC9-09DB-2DD26FDE2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837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0D36BC03-AB5D-0177-CFE4-833C8A3D0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A196B70-EA68-D850-3478-609E1C4543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CD22CD3-6062-FFCC-59CE-D1A3346699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45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AD0EAD3-579F-4C62-A9E9-B179B335A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BE98C86-DD48-7D5F-782C-174814A034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56DFB21-B65E-A9D0-536C-B3EB78A070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547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A421B74-A0D4-0096-5908-0D782DB91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72FC2E9-9D87-FDB0-16B1-13A19F1406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5F19CFE-9FCD-65B8-8CC9-7951961D3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4214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8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6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7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7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blio.ucaldas.edu.co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B89561C-F528-CD82-3428-E9F9EB4D3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80E69CD-6DF7-94D5-F869-AE1256D03D1E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3F41B1DA-5F8E-4FFC-CEB9-1A4FB8A85BBE}"/>
              </a:ext>
            </a:extLst>
          </p:cNvPr>
          <p:cNvSpPr txBox="1"/>
          <p:nvPr/>
        </p:nvSpPr>
        <p:spPr>
          <a:xfrm>
            <a:off x="452283" y="350544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dirty="0"/>
          </a:p>
        </p:txBody>
      </p:sp>
      <p:sp>
        <p:nvSpPr>
          <p:cNvPr id="3" name="Google Shape;182;p13">
            <a:extLst>
              <a:ext uri="{FF2B5EF4-FFF2-40B4-BE49-F238E27FC236}">
                <a16:creationId xmlns:a16="http://schemas.microsoft.com/office/drawing/2014/main" id="{B2D0A361-C15C-F10C-50FF-A3D704231800}"/>
              </a:ext>
            </a:extLst>
          </p:cNvPr>
          <p:cNvSpPr txBox="1"/>
          <p:nvPr/>
        </p:nvSpPr>
        <p:spPr>
          <a:xfrm>
            <a:off x="3540390" y="241579"/>
            <a:ext cx="2538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PROGRAMAS SIMILARES</a:t>
            </a:r>
            <a:endParaRPr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81E3EE4A-9B81-BECA-E258-DA5436DDE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03375"/>
              </p:ext>
            </p:extLst>
          </p:nvPr>
        </p:nvGraphicFramePr>
        <p:xfrm>
          <a:off x="700532" y="1161050"/>
          <a:ext cx="6361606" cy="3676374"/>
        </p:xfrm>
        <a:graphic>
          <a:graphicData uri="http://schemas.openxmlformats.org/drawingml/2006/table">
            <a:tbl>
              <a:tblPr firstRow="1" bandRow="1">
                <a:tableStyleId>{5767681B-256A-4304-AFB2-B3D1981C573F}</a:tableStyleId>
              </a:tblPr>
              <a:tblGrid>
                <a:gridCol w="2382759">
                  <a:extLst>
                    <a:ext uri="{9D8B030D-6E8A-4147-A177-3AD203B41FA5}">
                      <a16:colId xmlns:a16="http://schemas.microsoft.com/office/drawing/2014/main" val="3189128490"/>
                    </a:ext>
                  </a:extLst>
                </a:gridCol>
                <a:gridCol w="1898870">
                  <a:extLst>
                    <a:ext uri="{9D8B030D-6E8A-4147-A177-3AD203B41FA5}">
                      <a16:colId xmlns:a16="http://schemas.microsoft.com/office/drawing/2014/main" val="2764993341"/>
                    </a:ext>
                  </a:extLst>
                </a:gridCol>
                <a:gridCol w="1611971">
                  <a:extLst>
                    <a:ext uri="{9D8B030D-6E8A-4147-A177-3AD203B41FA5}">
                      <a16:colId xmlns:a16="http://schemas.microsoft.com/office/drawing/2014/main" val="3466581041"/>
                    </a:ext>
                  </a:extLst>
                </a:gridCol>
                <a:gridCol w="468006">
                  <a:extLst>
                    <a:ext uri="{9D8B030D-6E8A-4147-A177-3AD203B41FA5}">
                      <a16:colId xmlns:a16="http://schemas.microsoft.com/office/drawing/2014/main" val="3595351249"/>
                    </a:ext>
                  </a:extLst>
                </a:gridCol>
              </a:tblGrid>
              <a:tr h="31596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NOMBRE_INSTITUCIÓN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82" marR="2682" marT="26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NOMBRE_DEL_PROGRAMA</a:t>
                      </a:r>
                      <a:endParaRPr lang="es-CO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82" marR="2682" marT="2682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1200" u="none" strike="noStrike" dirty="0">
                          <a:effectLst/>
                        </a:rPr>
                        <a:t> COSTO MATRÍCULA ESTUD NUEVOS 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82" marR="2682" marT="2682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SMMLV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ctr"/>
                </a:tc>
                <a:extLst>
                  <a:ext uri="{0D108BD9-81ED-4DB2-BD59-A6C34878D82A}">
                    <a16:rowId xmlns:a16="http://schemas.microsoft.com/office/drawing/2014/main" val="751496782"/>
                  </a:ext>
                </a:extLst>
              </a:tr>
              <a:tr h="47279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dirty="0">
                          <a:effectLst/>
                        </a:rPr>
                        <a:t>UNIVERSIDAD NACIONAL DE COLOMBIA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ESPECIALIZACION EN AUTOMATIZACION INDUSTRIAL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 $         8.233.270,00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</a:rPr>
                        <a:t>5,8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240032531"/>
                  </a:ext>
                </a:extLst>
              </a:tr>
              <a:tr h="47279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UNIVERSIDAD PEDAGOGICA Y TECNOLOGICA DE COLOMBIA - UPTC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ESPECIALIZACION EN AUTOMATIZACION INDUSTRIAL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 $         8.221.980,00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</a:rPr>
                        <a:t>5,8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2134912274"/>
                  </a:ext>
                </a:extLst>
              </a:tr>
              <a:tr h="47279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UNIVERSIDAD DEL VALLE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ESPECIALIZACION EN AUTOMATIZACION INDUSTRIAL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 $         8.706.200,00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</a:rPr>
                        <a:t>6,1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107155275"/>
                  </a:ext>
                </a:extLst>
              </a:tr>
              <a:tr h="47279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UNIVERSIDAD FRANCISCO DE PAULA SANTANDER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ESPECIALIZACIÓN EN AUTOMATIZACIÓN INDUSTRIAL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 $         5.200.000,00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</a:rPr>
                        <a:t>3,7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1615746921"/>
                  </a:ext>
                </a:extLst>
              </a:tr>
              <a:tr h="47279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UNIVERSIDAD SANTO TOMAS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ESPECIALIZACIÓN EN AUTOMATIZACIÓN INDUSTRIAL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 $         6.835.500,00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</a:rPr>
                        <a:t>4,8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651920126"/>
                  </a:ext>
                </a:extLst>
              </a:tr>
              <a:tr h="315966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FUNDACION UNIVERSITARIA INTERNACIONAL DE LA RIOJA - UNIR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ESPECIALIZACIÓN EN INDUSTRIA 4.0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 $         6.951.750,00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</a:rPr>
                        <a:t>4,9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3724190480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81507BBD-F429-88EA-8211-69B031DDB93C}"/>
              </a:ext>
            </a:extLst>
          </p:cNvPr>
          <p:cNvSpPr txBox="1"/>
          <p:nvPr/>
        </p:nvSpPr>
        <p:spPr>
          <a:xfrm>
            <a:off x="7208914" y="1961967"/>
            <a:ext cx="193508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Ventaja U. Caldas Vs U. nacional:</a:t>
            </a:r>
            <a:r>
              <a:rPr lang="es-CO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Significativamente más accesible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</a:rPr>
              <a:t> con 5 SMMLV</a:t>
            </a:r>
            <a:r>
              <a:rPr lang="es-CO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(~14% menor).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6748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6D28E70-B77D-84FE-3DB3-43E69C039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9C2B51B-1175-BE80-1F2F-0167181CD779}"/>
              </a:ext>
            </a:extLst>
          </p:cNvPr>
          <p:cNvSpPr txBox="1"/>
          <p:nvPr/>
        </p:nvSpPr>
        <p:spPr>
          <a:xfrm>
            <a:off x="454151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B21F5AE7-AA8A-EF0F-BD6F-0701F4A916F3}"/>
              </a:ext>
            </a:extLst>
          </p:cNvPr>
          <p:cNvSpPr txBox="1"/>
          <p:nvPr/>
        </p:nvSpPr>
        <p:spPr>
          <a:xfrm>
            <a:off x="454151" y="847809"/>
            <a:ext cx="8065627" cy="6446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s-CO" sz="320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Oportunidad en el Panorama Educativo</a:t>
            </a:r>
            <a:endParaRPr lang="en-US" sz="3200" kern="120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0070AFE3-9C5C-53FF-1FB1-5FDCAE7EB19D}"/>
              </a:ext>
            </a:extLst>
          </p:cNvPr>
          <p:cNvSpPr txBox="1"/>
          <p:nvPr/>
        </p:nvSpPr>
        <p:spPr>
          <a:xfrm>
            <a:off x="454151" y="1812228"/>
            <a:ext cx="7624806" cy="309845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Vacío en el Mercado: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18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457200" lvl="8">
              <a:lnSpc>
                <a:spcPts val="1500"/>
              </a:lnSpc>
              <a:spcAft>
                <a:spcPts val="225"/>
              </a:spcAft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	1. NO existen Especializaciones en Industria 5.0 registradas.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	2. Oferta limitada en Industria 4.0 (1 virtual).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	3. Oferta existente en Automatización (incluye UNAL 	Manizales) con enfoque más tradicional.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endParaRPr lang="es-CO" sz="18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Ventaja Competitiva U. Caldas: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18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	1. Enfoque Único: Industria 5.0 (Humano-céntrico, Sostenible).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	2. Modalidad Flexible y adaptada a prácticas.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	3. Costo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competitivo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1452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B6D14690-01BE-084A-AFDD-9784750C4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9416BDFD-BC42-14EC-C6B9-6790540307B1}"/>
              </a:ext>
            </a:extLst>
          </p:cNvPr>
          <p:cNvSpPr txBox="1"/>
          <p:nvPr/>
        </p:nvSpPr>
        <p:spPr>
          <a:xfrm>
            <a:off x="532725" y="912688"/>
            <a:ext cx="807855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1200" b="1" dirty="0"/>
              <a:t>1. </a:t>
            </a:r>
            <a:r>
              <a:rPr lang="es-CO" sz="1200" dirty="0"/>
              <a:t>El </a:t>
            </a:r>
            <a:r>
              <a:rPr lang="es-CO" sz="1200" b="1" dirty="0"/>
              <a:t>objetivo principal</a:t>
            </a:r>
            <a:r>
              <a:rPr lang="es-CO" sz="1200" dirty="0"/>
              <a:t> del estudio fue indagar sobre el potencial interés que podría surgir entre estudiantes (particularmente de Ingeniería Mecatrónica) y egresados de la Universidad de Caldas para cursar este nuevo programa de posgrado.</a:t>
            </a:r>
          </a:p>
          <a:p>
            <a:r>
              <a:rPr lang="es-CO" sz="1200" dirty="0"/>
              <a:t>Objetivos específicos incluyeron:</a:t>
            </a:r>
          </a:p>
          <a:p>
            <a:pPr lvl="0"/>
            <a:r>
              <a:rPr lang="es-CO" sz="1200" dirty="0"/>
              <a:t>Cuantificar el nivel de interés en la especialización propuesta.</a:t>
            </a:r>
          </a:p>
          <a:p>
            <a:pPr lvl="0"/>
            <a:r>
              <a:rPr lang="es-CO" sz="1200" dirty="0"/>
              <a:t>Caracterizar el perfil demográfico y académico/profesional de los encuestados.</a:t>
            </a:r>
          </a:p>
          <a:p>
            <a:pPr lvl="0"/>
            <a:r>
              <a:rPr lang="es-CO" sz="1200" dirty="0"/>
              <a:t>Evaluar las preferencias de modalidad de estudio.</a:t>
            </a:r>
          </a:p>
          <a:p>
            <a:pPr lvl="0"/>
            <a:r>
              <a:rPr lang="es-CO" sz="1200" dirty="0"/>
              <a:t>Medir la disposición a recibir información adicional sobre el programa.</a:t>
            </a:r>
          </a:p>
          <a:p>
            <a:r>
              <a:rPr lang="es-CO" sz="1200" b="1" dirty="0"/>
              <a:t>2. Metodología</a:t>
            </a:r>
            <a:endParaRPr lang="es-CO" sz="1200" dirty="0"/>
          </a:p>
          <a:p>
            <a:pPr lvl="0"/>
            <a:r>
              <a:rPr lang="es-CO" sz="1200" b="1" dirty="0"/>
              <a:t>Diseño de la Investigación:</a:t>
            </a:r>
            <a:r>
              <a:rPr lang="es-CO" sz="1200" dirty="0"/>
              <a:t> Estudio de mercado descriptivo con enfoque cuantitativo.</a:t>
            </a:r>
          </a:p>
          <a:p>
            <a:pPr lvl="0"/>
            <a:r>
              <a:rPr lang="es-CO" sz="1200" b="1" dirty="0"/>
              <a:t>Instrumento:</a:t>
            </a:r>
            <a:r>
              <a:rPr lang="es-CO" sz="1200" dirty="0"/>
              <a:t> Se diseñó una encuesta online utilizando Google </a:t>
            </a:r>
            <a:r>
              <a:rPr lang="es-CO" sz="1200" dirty="0" err="1"/>
              <a:t>Forms</a:t>
            </a:r>
            <a:r>
              <a:rPr lang="es-CO" sz="1200" dirty="0"/>
              <a:t>. La encuesta incluía una presentación del programa (denominación, perfil vocacional, tareas ocupacionales, áreas afines, habilidades a desarrollar, costo estimado y plan de estudios visual) y preguntas cerradas y abiertas para recolectar la información requerida.</a:t>
            </a:r>
          </a:p>
          <a:p>
            <a:pPr lvl="0"/>
            <a:r>
              <a:rPr lang="es-CO" sz="1200" b="1" dirty="0"/>
              <a:t>Muestra y Recolección de Datos:</a:t>
            </a:r>
            <a:r>
              <a:rPr lang="es-CO" sz="1200" dirty="0"/>
              <a:t> La encuesta fue distribuida a través de canales institucionales, incluyendo bases de datos de estudiantes de Ingeniería Mecatrónica y egresados de la Universidad de Caldas. Se obtuvo un total de </a:t>
            </a:r>
            <a:r>
              <a:rPr lang="es-CO" sz="1200" b="1" dirty="0"/>
              <a:t>223 respuestas válidas</a:t>
            </a:r>
            <a:r>
              <a:rPr lang="es-CO" sz="1200" dirty="0"/>
              <a:t> para el análisis general. Un subconjunto de </a:t>
            </a:r>
            <a:r>
              <a:rPr lang="es-CO" sz="1200" b="1" dirty="0"/>
              <a:t>86 respuestas</a:t>
            </a:r>
            <a:r>
              <a:rPr lang="es-CO" sz="1200" dirty="0"/>
              <a:t> correspondió a estudiantes activos de pregrado que indicaron su semestre y </a:t>
            </a:r>
            <a:r>
              <a:rPr lang="es-CO" sz="1200" b="1" dirty="0"/>
              <a:t>137 respuestas</a:t>
            </a:r>
            <a:r>
              <a:rPr lang="es-CO" sz="1200" dirty="0"/>
              <a:t> de egresados.</a:t>
            </a:r>
          </a:p>
          <a:p>
            <a:pPr lvl="0"/>
            <a:r>
              <a:rPr lang="es-CO" sz="1200" b="1" dirty="0"/>
              <a:t>Análisis de Datos:</a:t>
            </a:r>
            <a:r>
              <a:rPr lang="es-CO" sz="1200" dirty="0"/>
              <a:t> Se realizó un análisis descriptivo de los datos recolectados, calculando frecuencias y porcentajes para cada pregunta. Los resultados se visualizaron mediante gráficos.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8D0400D9-0145-7B2C-4D44-D2D27F30EFFD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938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0103D968-20AE-C175-6753-380F3F3B7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57387AF6-68AA-98C9-57EB-ABA6965355DC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EF774260-5BA8-1B5C-7545-12AE9420B0E0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s-CO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Egresados</a:t>
            </a:r>
            <a:endParaRPr dirty="0"/>
          </a:p>
        </p:txBody>
      </p:sp>
      <p:graphicFrame>
        <p:nvGraphicFramePr>
          <p:cNvPr id="5" name="Gráfico 4" descr="Tipo de gráfico: Anillo. Masculino representa la mayoría de &quot;1. indique por favor su género&quot;.&#10;&#10;Descripción generada automáticamente">
            <a:extLst>
              <a:ext uri="{FF2B5EF4-FFF2-40B4-BE49-F238E27FC236}">
                <a16:creationId xmlns:a16="http://schemas.microsoft.com/office/drawing/2014/main" id="{42A00AE4-7F64-ED5B-D152-6A72B67661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4951885"/>
              </p:ext>
            </p:extLst>
          </p:nvPr>
        </p:nvGraphicFramePr>
        <p:xfrm>
          <a:off x="1555492" y="1200149"/>
          <a:ext cx="5607870" cy="3432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4658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DDE2DF8-1BC5-3DFA-2FD0-841AFFF0A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38B8D97C-760A-DEF0-C529-9AE6BCFA8524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8D561C06-24DE-9919-4F96-1DC3708EA521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s-CO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Egresados</a:t>
            </a:r>
            <a:endParaRPr dirty="0"/>
          </a:p>
        </p:txBody>
      </p:sp>
      <p:graphicFrame>
        <p:nvGraphicFramePr>
          <p:cNvPr id="4" name="Gráfico 3" descr="Tipo de gráfico: Barras agrupadas. Para &quot;2. Si es egresado NO responda esta pregunta.&#10;Si es estudiante Indique por favor de que semestre es:: 8&quot;, &quot;4. Por favor indicar el municipio y departamento en el cual reside.&quot;: Manizales caldas aparece más a menudo.&#10;&#10;Descripción generada automáticamente">
            <a:extLst>
              <a:ext uri="{FF2B5EF4-FFF2-40B4-BE49-F238E27FC236}">
                <a16:creationId xmlns:a16="http://schemas.microsoft.com/office/drawing/2014/main" id="{C0510E84-E6DD-C25B-3307-BD15B29758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6924000"/>
              </p:ext>
            </p:extLst>
          </p:nvPr>
        </p:nvGraphicFramePr>
        <p:xfrm>
          <a:off x="1697207" y="1009734"/>
          <a:ext cx="5262018" cy="3801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986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AF6787B-7E58-B624-746F-5B4F64A2B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7A87488-725D-7518-B58E-B19CB391F71D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3D741FD7-A0C1-9F28-2A08-A0790FC5CD86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s-CO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Egresados</a:t>
            </a:r>
            <a:endParaRPr dirty="0"/>
          </a:p>
        </p:txBody>
      </p:sp>
      <p:graphicFrame>
        <p:nvGraphicFramePr>
          <p:cNvPr id="2" name="Gráfico 1" descr="Tipo de gráfico: Barras apiladas. Para &quot;3.  Si es egresado,  Por favor indique su profesión:: Ingeniero Mecatrónico&quot;, &quot;4. Por favor indicar el municipio y departamento en el cual reside.&quot;: Manizales Caldas y Manizales Caldas aparecen más a menudo.&#10;&#10;Descripción generada automáticamente">
            <a:extLst>
              <a:ext uri="{FF2B5EF4-FFF2-40B4-BE49-F238E27FC236}">
                <a16:creationId xmlns:a16="http://schemas.microsoft.com/office/drawing/2014/main" id="{A1242775-7B78-C756-8F59-AF034C1008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9985474"/>
              </p:ext>
            </p:extLst>
          </p:nvPr>
        </p:nvGraphicFramePr>
        <p:xfrm>
          <a:off x="661337" y="815621"/>
          <a:ext cx="7598631" cy="4274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2003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AE5FE5B-0CCA-4596-281B-2E2BCB74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2F400ECA-8E8C-329B-2C79-CD7C4984CA2B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87BD5E24-F740-68DC-4A86-9D9E01ED627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s-CO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Egresados</a:t>
            </a:r>
            <a:endParaRPr dirty="0"/>
          </a:p>
        </p:txBody>
      </p:sp>
      <p:graphicFrame>
        <p:nvGraphicFramePr>
          <p:cNvPr id="4" name="Gráfico 3" descr="Tipo de gráfico: Anillo. Para &quot;4. Por favor indicar el municipio y departamento en el cual reside.: Manizales Caldas&quot;, ingeniero mecatrónico representa la mayoría de &quot;3.  Si es egresado,  Por favor indique su profesión:&quot;.&#10;&#10;Descripción generada automáticamente">
            <a:extLst>
              <a:ext uri="{FF2B5EF4-FFF2-40B4-BE49-F238E27FC236}">
                <a16:creationId xmlns:a16="http://schemas.microsoft.com/office/drawing/2014/main" id="{03B2025C-9057-0B76-4569-A760D83ACA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6542761"/>
              </p:ext>
            </p:extLst>
          </p:nvPr>
        </p:nvGraphicFramePr>
        <p:xfrm>
          <a:off x="826671" y="839282"/>
          <a:ext cx="7490657" cy="4071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5651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D795277-8C35-24F7-BDB5-B0A788EFA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F05D7BBF-608D-96DD-1DE3-14BAFE68F76B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5613BB1C-9438-CC61-D7CE-6BFDFB4525BC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s-CO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Egresados</a:t>
            </a:r>
            <a:endParaRPr dirty="0"/>
          </a:p>
        </p:txBody>
      </p:sp>
      <p:graphicFrame>
        <p:nvGraphicFramePr>
          <p:cNvPr id="2" name="Gráfico 1" descr="Tipo de gráfico: Barras agrupadas. Para &quot;4. Por favor indicar el municipio y departamento en el cual reside.: Caldas&quot;, &quot;3.  Si es egresado,  Por favor indique su profesión:&quot;: Ingeniero Mecatrónico aparece más a menudo.&#10;&#10;Descripción generada automáticamente">
            <a:extLst>
              <a:ext uri="{FF2B5EF4-FFF2-40B4-BE49-F238E27FC236}">
                <a16:creationId xmlns:a16="http://schemas.microsoft.com/office/drawing/2014/main" id="{7AB4F54B-2D1E-F29F-0FDB-81C7E243BB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6179899"/>
              </p:ext>
            </p:extLst>
          </p:nvPr>
        </p:nvGraphicFramePr>
        <p:xfrm>
          <a:off x="1034415" y="1268641"/>
          <a:ext cx="7075170" cy="3044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5882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A3AB3E3-A257-707D-D1B4-7AA21C3B5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153E9EF-ED97-4738-B589-C962BF0279FD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EECB0C62-B89A-8EC2-71F9-6C8F309E2555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s-CO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Egresados</a:t>
            </a:r>
            <a:endParaRPr dirty="0"/>
          </a:p>
        </p:txBody>
      </p:sp>
      <p:graphicFrame>
        <p:nvGraphicFramePr>
          <p:cNvPr id="4" name="Gráfico 3" descr="Tipo de gráfico: Barras agrupadas. &quot;Marca temporal&quot; por &quot;8.¿Desea que le llegue información del posgrado a el correo electrónico que suministro?&quot; y &quot;1. indique por favor su género&quot;&#10;&#10;Descripción generada automáticamente">
            <a:extLst>
              <a:ext uri="{FF2B5EF4-FFF2-40B4-BE49-F238E27FC236}">
                <a16:creationId xmlns:a16="http://schemas.microsoft.com/office/drawing/2014/main" id="{7C94E77A-76CB-8C8B-3641-D5C591EF2A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7438933"/>
              </p:ext>
            </p:extLst>
          </p:nvPr>
        </p:nvGraphicFramePr>
        <p:xfrm>
          <a:off x="546614" y="960950"/>
          <a:ext cx="7514277" cy="4099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3599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7E9A88D4-F93C-2B2C-5B79-75B8A4BCA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5D701A4E-FB8C-2EF8-F240-E55B1ACB02DB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B2C06AE8-8029-49DA-D857-380F3B28FFA6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s-CO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Egresados</a:t>
            </a:r>
            <a:endParaRPr dirty="0"/>
          </a:p>
        </p:txBody>
      </p:sp>
      <p:graphicFrame>
        <p:nvGraphicFramePr>
          <p:cNvPr id="5" name="Gráfico 4" descr="Tipo de gráfico: Anillo. Si representa la mayoría de &quot;8.¿Desea que le llegue información del posgrado a el correo electrónico que suministro?&quot;.&#10;&#10;Descripción generada automáticamente">
            <a:extLst>
              <a:ext uri="{FF2B5EF4-FFF2-40B4-BE49-F238E27FC236}">
                <a16:creationId xmlns:a16="http://schemas.microsoft.com/office/drawing/2014/main" id="{74EFEDF6-B288-4723-3F29-10D63DF742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1574179"/>
              </p:ext>
            </p:extLst>
          </p:nvPr>
        </p:nvGraphicFramePr>
        <p:xfrm>
          <a:off x="725447" y="910274"/>
          <a:ext cx="7969788" cy="4036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0010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0;p2">
            <a:extLst>
              <a:ext uri="{FF2B5EF4-FFF2-40B4-BE49-F238E27FC236}">
                <a16:creationId xmlns:a16="http://schemas.microsoft.com/office/drawing/2014/main" id="{09D1497B-0F81-C14E-2523-DD30934E62FE}"/>
              </a:ext>
            </a:extLst>
          </p:cNvPr>
          <p:cNvSpPr txBox="1"/>
          <p:nvPr/>
        </p:nvSpPr>
        <p:spPr>
          <a:xfrm>
            <a:off x="1226249" y="522351"/>
            <a:ext cx="66915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Propuesta programa</a:t>
            </a:r>
            <a:endParaRPr lang="es-CO" sz="3600" dirty="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ESPECIALIZACIÓN EN INDUSTRIA 5.0 Y ATOMATOZACIÓN INDUSTRIAL</a:t>
            </a:r>
            <a:endParaRPr lang="es-CO"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" name="Google Shape;61;p2">
            <a:extLst>
              <a:ext uri="{FF2B5EF4-FFF2-40B4-BE49-F238E27FC236}">
                <a16:creationId xmlns:a16="http://schemas.microsoft.com/office/drawing/2014/main" id="{DE55CF09-6D7A-3110-1CAC-70EDF5F0D0CA}"/>
              </a:ext>
            </a:extLst>
          </p:cNvPr>
          <p:cNvSpPr txBox="1"/>
          <p:nvPr/>
        </p:nvSpPr>
        <p:spPr>
          <a:xfrm>
            <a:off x="2918173" y="2245869"/>
            <a:ext cx="330765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Decreto 1330 de 2019 MEN.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Resolución 002265 de 2023 MEN.</a:t>
            </a:r>
            <a:endParaRPr sz="13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62;p2">
            <a:extLst>
              <a:ext uri="{FF2B5EF4-FFF2-40B4-BE49-F238E27FC236}">
                <a16:creationId xmlns:a16="http://schemas.microsoft.com/office/drawing/2014/main" id="{30FDD865-9671-D871-F741-4953D38578AA}"/>
              </a:ext>
            </a:extLst>
          </p:cNvPr>
          <p:cNvSpPr txBox="1"/>
          <p:nvPr/>
        </p:nvSpPr>
        <p:spPr>
          <a:xfrm>
            <a:off x="2286748" y="3451449"/>
            <a:ext cx="4570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FACULTAD DE CIENCIAS EXACTAS Y NATURALES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UNIVERSIDAD DE CALDAS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Noviembre</a:t>
            </a: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, 2024</a:t>
            </a:r>
            <a:endParaRPr sz="1800" b="1" i="0" u="none" strike="noStrike" cap="none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5662F26-74A2-EB37-9DF2-5647D8669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112DB073-D384-748D-073F-FEF9EC089355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12B84904-CE91-3006-549C-AEBB46D433E5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s-CO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Egresados</a:t>
            </a:r>
            <a:endParaRPr dirty="0"/>
          </a:p>
        </p:txBody>
      </p:sp>
      <p:graphicFrame>
        <p:nvGraphicFramePr>
          <p:cNvPr id="2" name="Gráfico 1" descr="Tipo de gráfico: Anillo. Si representa la mayoría de &quot;8.¿Desea que le llegue información del posgrado a el correo electrónico que suministro?&quot;.&#10;&#10;Descripción generada automáticamente">
            <a:extLst>
              <a:ext uri="{FF2B5EF4-FFF2-40B4-BE49-F238E27FC236}">
                <a16:creationId xmlns:a16="http://schemas.microsoft.com/office/drawing/2014/main" id="{E6F59FE6-47AA-48E9-AA94-0A47A963E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105463"/>
              </p:ext>
            </p:extLst>
          </p:nvPr>
        </p:nvGraphicFramePr>
        <p:xfrm>
          <a:off x="1017312" y="790935"/>
          <a:ext cx="7109376" cy="4156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5067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6293BCE-0A7F-64B4-6AFF-8EC8FB171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4F3E56A0-F036-F84B-70CE-F17BBF28D7EF}"/>
              </a:ext>
            </a:extLst>
          </p:cNvPr>
          <p:cNvSpPr txBox="1"/>
          <p:nvPr/>
        </p:nvSpPr>
        <p:spPr>
          <a:xfrm>
            <a:off x="914287" y="1125260"/>
            <a:ext cx="7315426" cy="332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Conclusiones:</a:t>
            </a:r>
          </a:p>
          <a:p>
            <a:endParaRPr lang="es-CO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fontAlgn="auto">
              <a:buFont typeface="+mj-lt"/>
              <a:buAutoNum type="arabicPeriod"/>
            </a:pPr>
            <a:r>
              <a:rPr lang="es-CO" b="1" dirty="0"/>
              <a:t>Alto Nivel de Interés:</a:t>
            </a:r>
            <a:r>
              <a:rPr lang="es-CO" dirty="0"/>
              <a:t> Un 91.9% de interés directo es un indicador extremadamente fuerte de la demanda potencial y la pertinencia del programa.</a:t>
            </a:r>
          </a:p>
          <a:p>
            <a:pPr marL="342900" lvl="0" indent="-342900" fontAlgn="auto">
              <a:buFont typeface="+mj-lt"/>
              <a:buAutoNum type="arabicPeriod"/>
            </a:pPr>
            <a:r>
              <a:rPr lang="es-CO" b="1" dirty="0"/>
              <a:t>Perfil Idóneo:</a:t>
            </a:r>
            <a:r>
              <a:rPr lang="es-CO" dirty="0"/>
              <a:t> El perfil de los encuestados, con una predominancia de estudiantes avanzados y egresados de Ingeniería Mecatrónica, y una fuerte concentración en Manizales y Caldas, se alinea perfectamente con el público objetivo primario de la especialización. Esto facilita la logística para la modalidad propuesta.</a:t>
            </a:r>
          </a:p>
          <a:p>
            <a:pPr marL="342900" lvl="0" indent="-342900" fontAlgn="auto">
              <a:buFont typeface="+mj-lt"/>
              <a:buAutoNum type="arabicPeriod"/>
            </a:pPr>
            <a:r>
              <a:rPr lang="es-CO" b="1" dirty="0"/>
              <a:t>Preferencia de Modalidad:</a:t>
            </a:r>
            <a:r>
              <a:rPr lang="es-CO" dirty="0"/>
              <a:t> La modalidad "Presencial Fines de Semana (viernes noche virtual y sábado presencial) con mediación TIC" cuenta con un respaldo mayoritario (65.1%) entre los interesados</a:t>
            </a:r>
          </a:p>
          <a:p>
            <a:pPr marL="342900" lvl="0" indent="-342900" fontAlgn="auto">
              <a:buFont typeface="+mj-lt"/>
              <a:buAutoNum type="arabicPeriod"/>
            </a:pPr>
            <a:r>
              <a:rPr lang="es-CO" b="1" dirty="0"/>
              <a:t>Comunicación Efectiva:</a:t>
            </a:r>
            <a:r>
              <a:rPr lang="es-CO" dirty="0"/>
              <a:t> La altísima disposición a recibir más información (91.9%) es una excelente señal. Proporciona una base de datos de contactos altamente receptiva para las futuras estrategias de promoción y mercadeo del programa.</a:t>
            </a: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23978952-883A-4190-6E35-49DEE6B30D5D}"/>
              </a:ext>
            </a:extLst>
          </p:cNvPr>
          <p:cNvSpPr txBox="1"/>
          <p:nvPr/>
        </p:nvSpPr>
        <p:spPr>
          <a:xfrm>
            <a:off x="288753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-CO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89500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D933B058-212F-B400-A483-BEEA7DB6B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03B7ABB1-C33E-F21A-43B4-CF45F09C5D36}"/>
              </a:ext>
            </a:extLst>
          </p:cNvPr>
          <p:cNvSpPr txBox="1"/>
          <p:nvPr/>
        </p:nvSpPr>
        <p:spPr>
          <a:xfrm>
            <a:off x="646162" y="841830"/>
            <a:ext cx="7315426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Demanda Creciente de Competencias Específicas (Evidencia: Portales de Empleo - </a:t>
            </a:r>
            <a:r>
              <a:rPr lang="es-CO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Indeed</a:t>
            </a: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CO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Elempleo</a:t>
            </a: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Ingeniería de Automatización y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Liderazgo en Transformación Digital Industrial.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Desarrollo e implementación de IoT Industrial.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Análisis de Datos (Big Data) y Machine </a:t>
            </a:r>
            <a:r>
              <a:rPr lang="es-CO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aplicado a la industria.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Ciberseguridad en entornos OT (Tecnologías de Operación).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Gestión de Proyectos Tecnológicos (Automatización, IA, Datos).</a:t>
            </a:r>
            <a:endParaRPr lang="es-CO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25B802AE-CC6B-C208-7E12-1A5084A17E97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2.3 </a:t>
            </a:r>
            <a:r>
              <a:rPr lang="es-CO" sz="27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Tendencia del Mercado Laboral</a:t>
            </a:r>
            <a:endParaRPr lang="es-CO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872FA-394B-1136-1C91-4A710B40B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401" y="3178468"/>
            <a:ext cx="4823198" cy="18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3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C3E5875-C902-703A-B4AB-E3A8C0C6B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8A51A13-D6F9-6025-D973-8E10FE68B5DA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ABD3FE9A-BFD0-E56A-8AC3-A1D767DE7689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3" name="Picture 2" descr="Industria 5.0: más humana, sostenible y resiliente - Mecalux.com.co">
            <a:extLst>
              <a:ext uri="{FF2B5EF4-FFF2-40B4-BE49-F238E27FC236}">
                <a16:creationId xmlns:a16="http://schemas.microsoft.com/office/drawing/2014/main" id="{EDAA4BDF-B6D6-2CBC-517F-517F48C1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7" y="1505857"/>
            <a:ext cx="4118428" cy="247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16;p16">
            <a:extLst>
              <a:ext uri="{FF2B5EF4-FFF2-40B4-BE49-F238E27FC236}">
                <a16:creationId xmlns:a16="http://schemas.microsoft.com/office/drawing/2014/main" id="{EC79B8F3-646D-50B3-0E5B-54EEF32B05F7}"/>
              </a:ext>
            </a:extLst>
          </p:cNvPr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ASPIRANTE</a:t>
            </a:r>
            <a:endParaRPr sz="2500" b="0" i="0" u="none" strike="noStrike" cap="none" dirty="0">
              <a:solidFill>
                <a:srgbClr val="00206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" name="Google Shape;215;p16">
            <a:extLst>
              <a:ext uri="{FF2B5EF4-FFF2-40B4-BE49-F238E27FC236}">
                <a16:creationId xmlns:a16="http://schemas.microsoft.com/office/drawing/2014/main" id="{1A81281F-73CC-D10D-B120-E232F9B579CA}"/>
              </a:ext>
            </a:extLst>
          </p:cNvPr>
          <p:cNvSpPr txBox="1"/>
          <p:nvPr/>
        </p:nvSpPr>
        <p:spPr>
          <a:xfrm>
            <a:off x="4518060" y="1145317"/>
            <a:ext cx="429570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El programa está dirigido a profesionales con título de pregrado en áreas afines a la ingeniería y tecnología. Entre los campos más relevantes se incluyen: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Electrónica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Mecánica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Mecatrónica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de Sistemas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de Control o Automatización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Eléctrica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Otras disciplinas relacionadas con la manufactura, la automatización o la tecnología.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7838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A5C4A5C-64BC-4129-3C7E-A911C63D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1A8B088-85FE-F675-AA2E-32D91562B2F4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916AB351-8D78-1454-50CB-F5EE2CC5EBDF}"/>
              </a:ext>
            </a:extLst>
          </p:cNvPr>
          <p:cNvSpPr txBox="1"/>
          <p:nvPr/>
        </p:nvSpPr>
        <p:spPr>
          <a:xfrm>
            <a:off x="369797" y="416043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3" name="Picture 2" descr="Industria 5.0: más humana, sostenible y resiliente - Mecalux.com.co">
            <a:extLst>
              <a:ext uri="{FF2B5EF4-FFF2-40B4-BE49-F238E27FC236}">
                <a16:creationId xmlns:a16="http://schemas.microsoft.com/office/drawing/2014/main" id="{7AA9293E-464C-2792-35C9-97760275D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7" y="1505857"/>
            <a:ext cx="4118428" cy="247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16;p16">
            <a:extLst>
              <a:ext uri="{FF2B5EF4-FFF2-40B4-BE49-F238E27FC236}">
                <a16:creationId xmlns:a16="http://schemas.microsoft.com/office/drawing/2014/main" id="{9B3E0007-D95A-29F1-C229-096EF937B4DF}"/>
              </a:ext>
            </a:extLst>
          </p:cNvPr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PROFESIONAL</a:t>
            </a:r>
            <a:endParaRPr sz="2500" b="0" i="0" u="none" strike="noStrike" cap="none" dirty="0">
              <a:solidFill>
                <a:srgbClr val="00206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" name="Google Shape;215;p16">
            <a:extLst>
              <a:ext uri="{FF2B5EF4-FFF2-40B4-BE49-F238E27FC236}">
                <a16:creationId xmlns:a16="http://schemas.microsoft.com/office/drawing/2014/main" id="{A8DC43B6-6B90-EE98-1FBC-2B4590F19177}"/>
              </a:ext>
            </a:extLst>
          </p:cNvPr>
          <p:cNvSpPr txBox="1"/>
          <p:nvPr/>
        </p:nvSpPr>
        <p:spPr>
          <a:xfrm>
            <a:off x="4518060" y="1145317"/>
            <a:ext cx="42957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El egresado de la Especialización en Industria 5.0 y Automatización Industrial será un profesional altamente calificado para liderar la implementación de tecnologías avanzadas en entornos industriales, combinando habilidades técnicas con una visión estratégica y orientada a la innovación y la sostenibilidad. Será capaz de desempeñarse en roles clave en sectores industriales, tecnológicos y de servicios, aportando soluciones inteligentes a los desafíos de la automatización y la transformación digital.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6235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03CEE01-8BF7-C55B-A16F-821CF1A98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589BD640-661F-AC9E-EA78-4A3508297F02}"/>
              </a:ext>
            </a:extLst>
          </p:cNvPr>
          <p:cNvSpPr txBox="1"/>
          <p:nvPr/>
        </p:nvSpPr>
        <p:spPr>
          <a:xfrm>
            <a:off x="3195976" y="751438"/>
            <a:ext cx="353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Resultados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de </a:t>
            </a: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aprendizaje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0775EAD7-C414-31B3-62F0-A3B6F5B75161}"/>
              </a:ext>
            </a:extLst>
          </p:cNvPr>
          <p:cNvSpPr txBox="1"/>
          <p:nvPr/>
        </p:nvSpPr>
        <p:spPr>
          <a:xfrm>
            <a:off x="285369" y="418897"/>
            <a:ext cx="6754762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3. ASPECTOS CURRICULARES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D6F6913-2A10-0322-05EA-AAD98F111E82}"/>
              </a:ext>
            </a:extLst>
          </p:cNvPr>
          <p:cNvSpPr txBox="1"/>
          <p:nvPr/>
        </p:nvSpPr>
        <p:spPr>
          <a:xfrm>
            <a:off x="177144" y="1279825"/>
            <a:ext cx="4572000" cy="10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RA1. 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Aplicar los principios fundamentales de la Industria 5.0 y las tecnologías clave (IoT, IA, robótica colaborativa, ciberseguridad) en el diseño o análisis de soluciones para entornos industriales específicos.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D0725E-22EC-5C24-17C6-B48D5F537B93}"/>
              </a:ext>
            </a:extLst>
          </p:cNvPr>
          <p:cNvSpPr txBox="1"/>
          <p:nvPr/>
        </p:nvSpPr>
        <p:spPr>
          <a:xfrm>
            <a:off x="4572000" y="1545614"/>
            <a:ext cx="4572000" cy="131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RA2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Aplicar tecnologías como el Internet de las Cosas (IoT) industrial, machine </a:t>
            </a:r>
            <a:r>
              <a:rPr lang="es-CO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learning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y fabricación inteligente para optimizar la conectividad, personalización y flexibilidad de los procesos productivos, mejorando la eficiencia y calidad en entornos industriales.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C81A97C-9FBC-2C70-5F37-B09D46734F68}"/>
              </a:ext>
            </a:extLst>
          </p:cNvPr>
          <p:cNvSpPr txBox="1"/>
          <p:nvPr/>
        </p:nvSpPr>
        <p:spPr>
          <a:xfrm>
            <a:off x="210886" y="2613279"/>
            <a:ext cx="4572000" cy="819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RA3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Implementar estrategias y medidas de ciberseguridad para proteger sistemas y datos en entornos industriales automatizados y conectados.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A219E69-AAF3-FF93-06CC-F978129D9F0D}"/>
              </a:ext>
            </a:extLst>
          </p:cNvPr>
          <p:cNvSpPr txBox="1"/>
          <p:nvPr/>
        </p:nvSpPr>
        <p:spPr>
          <a:xfrm>
            <a:off x="4572000" y="3023231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RA4. 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Utilizar herramientas de analítica de datos y machine </a:t>
            </a:r>
            <a:r>
              <a:rPr lang="es-CO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learning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para la interpretación de información operativa y la toma de decisiones en tiempo real, orientadas a la mejora de procesos industriales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B23D8AE-9D32-3128-01D6-24AACDC6E773}"/>
              </a:ext>
            </a:extLst>
          </p:cNvPr>
          <p:cNvSpPr txBox="1"/>
          <p:nvPr/>
        </p:nvSpPr>
        <p:spPr>
          <a:xfrm>
            <a:off x="210886" y="3807286"/>
            <a:ext cx="45854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RA5. 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Gestionar proyectos de innovación tecnológica en la industria, integrando prácticas de sostenibilidad y diseñando soluciones que optimicen la colaboración humano-máquina, para contribuir al avance hacia modelos industriales más eficientes y sostenibles.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315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AF3250D1-7D34-74AF-9667-BB43BEA84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944C00FE-AAB2-6FAF-F11E-C4E4595D7609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04303DFB-50E8-3E60-7375-BE942F142965}"/>
              </a:ext>
            </a:extLst>
          </p:cNvPr>
          <p:cNvSpPr txBox="1"/>
          <p:nvPr/>
        </p:nvSpPr>
        <p:spPr>
          <a:xfrm>
            <a:off x="234756" y="287145"/>
            <a:ext cx="4263521" cy="57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s-CO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Organización de las actividades académicas de los programas</a:t>
            </a:r>
            <a:endParaRPr dirty="0">
              <a:highlight>
                <a:srgbClr val="FFFF00"/>
              </a:highlight>
            </a:endParaRPr>
          </a:p>
        </p:txBody>
      </p:sp>
      <p:graphicFrame>
        <p:nvGraphicFramePr>
          <p:cNvPr id="6" name="Google Shape;231;p23">
            <a:extLst>
              <a:ext uri="{FF2B5EF4-FFF2-40B4-BE49-F238E27FC236}">
                <a16:creationId xmlns:a16="http://schemas.microsoft.com/office/drawing/2014/main" id="{6260A696-BE0B-4073-3BFA-77C06AF75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5572963"/>
              </p:ext>
            </p:extLst>
          </p:nvPr>
        </p:nvGraphicFramePr>
        <p:xfrm>
          <a:off x="126736" y="1046005"/>
          <a:ext cx="4086727" cy="124015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00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PRIMER SEMESTRE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CRÉDITOS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Fundamentos de Industria 5.0		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Ciberseguridad en Entornos Industriales	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Robótica Colaborativa y Automatización Industrial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4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Sistemas de Control Avanzado en Procesos Automatizados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4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TOTAL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14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321760"/>
                  </a:ext>
                </a:extLst>
              </a:tr>
            </a:tbl>
          </a:graphicData>
        </a:graphic>
      </p:graphicFrame>
      <p:graphicFrame>
        <p:nvGraphicFramePr>
          <p:cNvPr id="7" name="Google Shape;232;p23">
            <a:extLst>
              <a:ext uri="{FF2B5EF4-FFF2-40B4-BE49-F238E27FC236}">
                <a16:creationId xmlns:a16="http://schemas.microsoft.com/office/drawing/2014/main" id="{815E9D60-1C0B-CD13-1120-36507881D1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334502"/>
              </p:ext>
            </p:extLst>
          </p:nvPr>
        </p:nvGraphicFramePr>
        <p:xfrm>
          <a:off x="82871" y="2646700"/>
          <a:ext cx="4324350" cy="14211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7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SEGUNDO SEMESTRE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CRÉDITOS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Innovación y Sostenibilidad en Industria 5.0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Analítica de Datos y Machine Learning para la Optimización Industrial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IoT Industrial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Prototipado Rápido y Fabricación Inteligente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2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Materia Electiva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35006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TOTAL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14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DF085BFD-0B14-9353-8171-1DE90B72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221" y="0"/>
            <a:ext cx="35963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2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81344622-F5DD-08C2-5430-AB29CDC7B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D67F833A-E45F-A3B9-BF5C-5EC713E108F9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5DAAF965-00E0-B7D0-22C6-E929B8531F0D}"/>
              </a:ext>
            </a:extLst>
          </p:cNvPr>
          <p:cNvSpPr txBox="1"/>
          <p:nvPr/>
        </p:nvSpPr>
        <p:spPr>
          <a:xfrm>
            <a:off x="234756" y="287145"/>
            <a:ext cx="4263521" cy="57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s-CO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Organización de las actividades académicas de los programas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897EC21-6E21-4D86-F7F4-3A5FD6C60E8E}"/>
              </a:ext>
            </a:extLst>
          </p:cNvPr>
          <p:cNvSpPr txBox="1"/>
          <p:nvPr/>
        </p:nvSpPr>
        <p:spPr>
          <a:xfrm>
            <a:off x="1382566" y="1413236"/>
            <a:ext cx="637886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s-CO" sz="2400" b="1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Materia Electiva (3 créditos)</a:t>
            </a:r>
            <a:br>
              <a:rPr lang="es-CO" sz="240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es-CO" sz="240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Los estudiantes podrán elegir una de las siguientes materias electivas:</a:t>
            </a:r>
          </a:p>
          <a:p>
            <a:pPr marL="457200"/>
            <a:r>
              <a:rPr lang="es-CO" sz="240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a. Transformación Digital en la Industria</a:t>
            </a:r>
            <a:br>
              <a:rPr lang="es-CO" sz="240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es-CO" sz="240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b. Realidad Aumentada y Virtual en la Industria</a:t>
            </a:r>
            <a:br>
              <a:rPr lang="es-CO" sz="240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es-CO" sz="240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c. Mantenimiento Predictivo y Gestión de Activos Industriales.</a:t>
            </a:r>
          </a:p>
        </p:txBody>
      </p:sp>
    </p:spTree>
    <p:extLst>
      <p:ext uri="{BB962C8B-B14F-4D97-AF65-F5344CB8AC3E}">
        <p14:creationId xmlns:p14="http://schemas.microsoft.com/office/powerpoint/2010/main" val="56613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3163F60-02D0-77FD-A49A-89386E575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D5C4CACE-245F-660C-882E-8C4CF9B8D26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9EB418A1-60C2-7AF1-B4AC-62D7855ABCAE}"/>
              </a:ext>
            </a:extLst>
          </p:cNvPr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</a:t>
            </a:r>
            <a:r>
              <a:rPr lang="en-US" sz="2400" dirty="0" err="1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Investigación</a:t>
            </a: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2400" dirty="0">
              <a:highlight>
                <a:srgbClr val="FFFF00"/>
              </a:highlight>
            </a:endParaRPr>
          </a:p>
        </p:txBody>
      </p:sp>
      <p:sp>
        <p:nvSpPr>
          <p:cNvPr id="12" name="Google Shape;286;p24">
            <a:extLst>
              <a:ext uri="{FF2B5EF4-FFF2-40B4-BE49-F238E27FC236}">
                <a16:creationId xmlns:a16="http://schemas.microsoft.com/office/drawing/2014/main" id="{2DEAD966-E8DD-538A-9518-F2E5D1309A5B}"/>
              </a:ext>
            </a:extLst>
          </p:cNvPr>
          <p:cNvSpPr txBox="1"/>
          <p:nvPr/>
        </p:nvSpPr>
        <p:spPr>
          <a:xfrm>
            <a:off x="3492928" y="917785"/>
            <a:ext cx="2158144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Grupos de </a:t>
            </a:r>
            <a:r>
              <a:rPr lang="es-ES" sz="2100" b="1" i="0" u="none" strike="noStrike" cap="none" dirty="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endParaRPr sz="1500" b="1" i="0" u="none" strike="noStrike" cap="none" dirty="0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85;p24">
            <a:extLst>
              <a:ext uri="{FF2B5EF4-FFF2-40B4-BE49-F238E27FC236}">
                <a16:creationId xmlns:a16="http://schemas.microsoft.com/office/drawing/2014/main" id="{247CC0F4-E534-F5A9-2C8E-D9F0AA7483AD}"/>
              </a:ext>
            </a:extLst>
          </p:cNvPr>
          <p:cNvSpPr/>
          <p:nvPr/>
        </p:nvSpPr>
        <p:spPr>
          <a:xfrm>
            <a:off x="3100301" y="2038924"/>
            <a:ext cx="272295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GIRE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Grupo de investigación en Recursos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Energéticos</a:t>
            </a: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s-ES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dirty="0">
                <a:solidFill>
                  <a:srgbClr val="161616"/>
                </a:solidFill>
              </a:rPr>
              <a:t>Universidad Nacional Cede Manizales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: 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5;p24">
            <a:extLst>
              <a:ext uri="{FF2B5EF4-FFF2-40B4-BE49-F238E27FC236}">
                <a16:creationId xmlns:a16="http://schemas.microsoft.com/office/drawing/2014/main" id="{5B00271C-F051-71BA-3AEF-8E329B4FF2B8}"/>
              </a:ext>
            </a:extLst>
          </p:cNvPr>
          <p:cNvSpPr/>
          <p:nvPr/>
        </p:nvSpPr>
        <p:spPr>
          <a:xfrm>
            <a:off x="297228" y="2030026"/>
            <a:ext cx="258263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TESLA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Facultad de Ciencias Exactas y Naturales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Código: COL0159375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: C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Líneas de investigación: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Control y Procesamiento Digital de Señales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Instrumentación y Control</a:t>
            </a:r>
            <a:endParaRPr dirty="0"/>
          </a:p>
        </p:txBody>
      </p:sp>
      <p:sp>
        <p:nvSpPr>
          <p:cNvPr id="3" name="Google Shape;285;p24">
            <a:extLst>
              <a:ext uri="{FF2B5EF4-FFF2-40B4-BE49-F238E27FC236}">
                <a16:creationId xmlns:a16="http://schemas.microsoft.com/office/drawing/2014/main" id="{9EABE472-D9FA-BCC7-9D27-42C63370D425}"/>
              </a:ext>
            </a:extLst>
          </p:cNvPr>
          <p:cNvSpPr/>
          <p:nvPr/>
        </p:nvSpPr>
        <p:spPr>
          <a:xfrm>
            <a:off x="6043700" y="2030026"/>
            <a:ext cx="2722956" cy="253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dirty="0">
                <a:solidFill>
                  <a:srgbClr val="161616"/>
                </a:solidFill>
                <a:latin typeface="+mj-lt"/>
                <a:ea typeface="Arial"/>
                <a:cs typeface="Arial"/>
                <a:sym typeface="Arial"/>
              </a:rPr>
              <a:t>Grupo de investigación en </a:t>
            </a:r>
            <a:r>
              <a:rPr lang="es-ES" sz="1500" b="1" i="0" u="none" strike="noStrike" cap="none" dirty="0">
                <a:solidFill>
                  <a:srgbClr val="161616"/>
                </a:solidFill>
                <a:latin typeface="+mj-lt"/>
                <a:ea typeface="Arial"/>
                <a:cs typeface="Arial"/>
                <a:sym typeface="Arial"/>
              </a:rPr>
              <a:t>Robótica Aplicada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500" b="1" i="0" u="none" strike="noStrike" cap="none" dirty="0">
              <a:solidFill>
                <a:srgbClr val="161616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dirty="0">
                <a:latin typeface="+mj-lt"/>
              </a:rPr>
              <a:t>F</a:t>
            </a:r>
            <a:r>
              <a:rPr lang="es-CO" sz="1500" b="1" i="0" u="none" strike="noStrike" baseline="0" dirty="0">
                <a:solidFill>
                  <a:srgbClr val="000000"/>
                </a:solidFill>
                <a:latin typeface="+mj-lt"/>
              </a:rPr>
              <a:t>acultad de Ciencias Básica, Departamento de Física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endParaRPr lang="en-US" sz="1500" b="1" i="0" u="none" strike="noStrike" cap="none" dirty="0">
              <a:solidFill>
                <a:srgbClr val="161616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baseline="0" dirty="0">
                <a:solidFill>
                  <a:srgbClr val="000000"/>
                </a:solidFill>
                <a:latin typeface="+mj-lt"/>
              </a:rPr>
              <a:t>Universidad Tecnológica de Pereira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+mj-lt"/>
                <a:ea typeface="Arial"/>
                <a:cs typeface="Arial"/>
                <a:sym typeface="Arial"/>
              </a:rPr>
              <a:t>Categoría : B</a:t>
            </a:r>
            <a:endParaRPr sz="1500" dirty="0">
              <a:latin typeface="+mj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859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09697AF1-4D1C-6629-09C8-0E1FCEDC1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C9CCF633-91BB-5782-ECC9-6D3D43BAA9F0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E91C092A-2FF0-F92F-BB7E-1E4B598D1CE1}"/>
              </a:ext>
            </a:extLst>
          </p:cNvPr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</a:t>
            </a:r>
            <a:r>
              <a:rPr lang="en-US" sz="2400" dirty="0" err="1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Investigación</a:t>
            </a: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2400" dirty="0">
              <a:highlight>
                <a:srgbClr val="FFFF00"/>
              </a:highlight>
            </a:endParaRPr>
          </a:p>
        </p:txBody>
      </p:sp>
      <p:sp>
        <p:nvSpPr>
          <p:cNvPr id="7" name="Google Shape;296;p25">
            <a:extLst>
              <a:ext uri="{FF2B5EF4-FFF2-40B4-BE49-F238E27FC236}">
                <a16:creationId xmlns:a16="http://schemas.microsoft.com/office/drawing/2014/main" id="{9ADEF0CC-485B-305E-172A-1656E0633408}"/>
              </a:ext>
            </a:extLst>
          </p:cNvPr>
          <p:cNvSpPr txBox="1"/>
          <p:nvPr/>
        </p:nvSpPr>
        <p:spPr>
          <a:xfrm>
            <a:off x="2286000" y="1218241"/>
            <a:ext cx="4572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Línea de investigación propuesta: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FBC1296-5E86-C734-0A65-4E2DC9AB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817" y="1912965"/>
            <a:ext cx="7017606" cy="7325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57C5B2C-8A6E-0939-02D6-ACB9A036B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27" y="3175985"/>
            <a:ext cx="7882367" cy="11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7266F232-C4E0-3DCC-EB1F-622FE3D2F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F58308E4-FC10-0C41-3C7F-B2712D077833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C8B40C2-0725-A674-F465-9DE2240426E4}"/>
              </a:ext>
            </a:extLst>
          </p:cNvPr>
          <p:cNvSpPr txBox="1"/>
          <p:nvPr/>
        </p:nvSpPr>
        <p:spPr>
          <a:xfrm>
            <a:off x="1039244" y="1545370"/>
            <a:ext cx="69406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Denominación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Justificación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Aspectos curriculares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Organización de las actividades académicas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Investigación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Relación con el sector externo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Profesores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Medios educativos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Recursos físicos e infraestructura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endParaRPr lang="es-CO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2D8637B-50FB-F51C-BA81-907C4454C5C0}"/>
              </a:ext>
            </a:extLst>
          </p:cNvPr>
          <p:cNvSpPr txBox="1"/>
          <p:nvPr/>
        </p:nvSpPr>
        <p:spPr>
          <a:xfrm>
            <a:off x="2017875" y="614034"/>
            <a:ext cx="4572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s-CO" sz="2400" b="1" i="0" u="none" strike="noStrike" dirty="0">
                <a:solidFill>
                  <a:srgbClr val="003B74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CONDICIONES DE CALIDAD</a:t>
            </a:r>
            <a:endParaRPr lang="es-CO" sz="2400" b="0" dirty="0"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>
              <a:buNone/>
            </a:pPr>
            <a:br>
              <a:rPr lang="es-CO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endParaRPr lang="es-CO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56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228EB32-521E-12E9-1B31-8793287C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3;p52">
            <a:extLst>
              <a:ext uri="{FF2B5EF4-FFF2-40B4-BE49-F238E27FC236}">
                <a16:creationId xmlns:a16="http://schemas.microsoft.com/office/drawing/2014/main" id="{9D951A11-3CFC-395A-8352-BF70A88428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39" y="139700"/>
            <a:ext cx="8521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6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Relacionamiento con el sector externo </a:t>
            </a:r>
            <a:endParaRPr sz="2800" b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pSp>
        <p:nvGrpSpPr>
          <p:cNvPr id="3" name="Google Shape;504;p52">
            <a:extLst>
              <a:ext uri="{FF2B5EF4-FFF2-40B4-BE49-F238E27FC236}">
                <a16:creationId xmlns:a16="http://schemas.microsoft.com/office/drawing/2014/main" id="{A31E58DA-78E0-920D-3BB4-1EF44AC36B04}"/>
              </a:ext>
            </a:extLst>
          </p:cNvPr>
          <p:cNvGrpSpPr/>
          <p:nvPr/>
        </p:nvGrpSpPr>
        <p:grpSpPr>
          <a:xfrm>
            <a:off x="2689881" y="997391"/>
            <a:ext cx="3764238" cy="3764238"/>
            <a:chOff x="2599568" y="242168"/>
            <a:chExt cx="3764238" cy="3764238"/>
          </a:xfrm>
        </p:grpSpPr>
        <p:sp>
          <p:nvSpPr>
            <p:cNvPr id="4" name="Google Shape;505;p52">
              <a:extLst>
                <a:ext uri="{FF2B5EF4-FFF2-40B4-BE49-F238E27FC236}">
                  <a16:creationId xmlns:a16="http://schemas.microsoft.com/office/drawing/2014/main" id="{3CDC1752-C824-CCFB-AE44-4BC4F4BE1AFC}"/>
                </a:ext>
              </a:extLst>
            </p:cNvPr>
            <p:cNvSpPr/>
            <p:nvPr/>
          </p:nvSpPr>
          <p:spPr>
            <a:xfrm>
              <a:off x="2599568" y="242168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06;p52">
              <a:extLst>
                <a:ext uri="{FF2B5EF4-FFF2-40B4-BE49-F238E27FC236}">
                  <a16:creationId xmlns:a16="http://schemas.microsoft.com/office/drawing/2014/main" id="{7E6FF95F-E8DE-14FE-0569-F2D3CCC15A85}"/>
                </a:ext>
              </a:extLst>
            </p:cNvPr>
            <p:cNvSpPr txBox="1"/>
            <p:nvPr/>
          </p:nvSpPr>
          <p:spPr>
            <a:xfrm>
              <a:off x="3138384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Universidad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" name="Google Shape;507;p52">
              <a:extLst>
                <a:ext uri="{FF2B5EF4-FFF2-40B4-BE49-F238E27FC236}">
                  <a16:creationId xmlns:a16="http://schemas.microsoft.com/office/drawing/2014/main" id="{02537798-581C-D3B8-2E2F-9A28AEFB6196}"/>
                </a:ext>
              </a:extLst>
            </p:cNvPr>
            <p:cNvSpPr/>
            <p:nvPr/>
          </p:nvSpPr>
          <p:spPr>
            <a:xfrm rot="5400000">
              <a:off x="4524173" y="242168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08;p52">
              <a:extLst>
                <a:ext uri="{FF2B5EF4-FFF2-40B4-BE49-F238E27FC236}">
                  <a16:creationId xmlns:a16="http://schemas.microsoft.com/office/drawing/2014/main" id="{EAAA5106-4FA7-B650-3998-F4B61397332A}"/>
                </a:ext>
              </a:extLst>
            </p:cNvPr>
            <p:cNvSpPr txBox="1"/>
            <p:nvPr/>
          </p:nvSpPr>
          <p:spPr>
            <a:xfrm>
              <a:off x="4524173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Sector Productivo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" name="Google Shape;509;p52">
              <a:extLst>
                <a:ext uri="{FF2B5EF4-FFF2-40B4-BE49-F238E27FC236}">
                  <a16:creationId xmlns:a16="http://schemas.microsoft.com/office/drawing/2014/main" id="{5188AC9C-D69F-7225-5278-B06AFF9457CE}"/>
                </a:ext>
              </a:extLst>
            </p:cNvPr>
            <p:cNvSpPr/>
            <p:nvPr/>
          </p:nvSpPr>
          <p:spPr>
            <a:xfrm rot="10800000">
              <a:off x="4524173" y="2166773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10;p52">
              <a:extLst>
                <a:ext uri="{FF2B5EF4-FFF2-40B4-BE49-F238E27FC236}">
                  <a16:creationId xmlns:a16="http://schemas.microsoft.com/office/drawing/2014/main" id="{7ECBBCE7-6367-229E-5471-8D86B2EEFFFD}"/>
                </a:ext>
              </a:extLst>
            </p:cNvPr>
            <p:cNvSpPr txBox="1"/>
            <p:nvPr/>
          </p:nvSpPr>
          <p:spPr>
            <a:xfrm>
              <a:off x="4524173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Movilidad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" name="Google Shape;511;p52">
              <a:extLst>
                <a:ext uri="{FF2B5EF4-FFF2-40B4-BE49-F238E27FC236}">
                  <a16:creationId xmlns:a16="http://schemas.microsoft.com/office/drawing/2014/main" id="{33413353-1506-F96C-77FF-79E446F4CD31}"/>
                </a:ext>
              </a:extLst>
            </p:cNvPr>
            <p:cNvSpPr/>
            <p:nvPr/>
          </p:nvSpPr>
          <p:spPr>
            <a:xfrm rot="-5400000">
              <a:off x="2599568" y="2166773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12;p52">
              <a:extLst>
                <a:ext uri="{FF2B5EF4-FFF2-40B4-BE49-F238E27FC236}">
                  <a16:creationId xmlns:a16="http://schemas.microsoft.com/office/drawing/2014/main" id="{97113A1C-FE58-102B-D314-4A601C52F56F}"/>
                </a:ext>
              </a:extLst>
            </p:cNvPr>
            <p:cNvSpPr txBox="1"/>
            <p:nvPr/>
          </p:nvSpPr>
          <p:spPr>
            <a:xfrm>
              <a:off x="3138384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Proyección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" name="Google Shape;513;p52">
              <a:extLst>
                <a:ext uri="{FF2B5EF4-FFF2-40B4-BE49-F238E27FC236}">
                  <a16:creationId xmlns:a16="http://schemas.microsoft.com/office/drawing/2014/main" id="{1ADFCB35-1623-0E70-4A73-79B6C2927CEA}"/>
                </a:ext>
              </a:extLst>
            </p:cNvPr>
            <p:cNvSpPr/>
            <p:nvPr/>
          </p:nvSpPr>
          <p:spPr>
            <a:xfrm>
              <a:off x="4164106" y="1741916"/>
              <a:ext cx="635162" cy="552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14;p52">
              <a:extLst>
                <a:ext uri="{FF2B5EF4-FFF2-40B4-BE49-F238E27FC236}">
                  <a16:creationId xmlns:a16="http://schemas.microsoft.com/office/drawing/2014/main" id="{94B4B178-E44B-EF01-0BA0-38C20BEA2BD9}"/>
                </a:ext>
              </a:extLst>
            </p:cNvPr>
            <p:cNvSpPr/>
            <p:nvPr/>
          </p:nvSpPr>
          <p:spPr>
            <a:xfrm rot="10800000">
              <a:off x="4164106" y="1954344"/>
              <a:ext cx="635162" cy="552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515;p52">
            <a:extLst>
              <a:ext uri="{FF2B5EF4-FFF2-40B4-BE49-F238E27FC236}">
                <a16:creationId xmlns:a16="http://schemas.microsoft.com/office/drawing/2014/main" id="{BE8161C3-B235-7B01-16FF-64BFBD3040C2}"/>
              </a:ext>
            </a:extLst>
          </p:cNvPr>
          <p:cNvSpPr txBox="1"/>
          <p:nvPr/>
        </p:nvSpPr>
        <p:spPr>
          <a:xfrm>
            <a:off x="6525683" y="992289"/>
            <a:ext cx="2396484" cy="101562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Articulación con la industria de la región y el país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Empleabilidad y visitas académicas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>
              <a:buSzPts val="1200"/>
              <a:buFont typeface="Arial"/>
              <a:buChar char="•"/>
            </a:pPr>
            <a:r>
              <a:rPr lang="es-CO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Convenios con empresas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516;p52">
            <a:extLst>
              <a:ext uri="{FF2B5EF4-FFF2-40B4-BE49-F238E27FC236}">
                <a16:creationId xmlns:a16="http://schemas.microsoft.com/office/drawing/2014/main" id="{8D2B6185-5CA0-A310-D7E4-181355294C24}"/>
              </a:ext>
            </a:extLst>
          </p:cNvPr>
          <p:cNvSpPr txBox="1"/>
          <p:nvPr/>
        </p:nvSpPr>
        <p:spPr>
          <a:xfrm>
            <a:off x="220843" y="931539"/>
            <a:ext cx="2585100" cy="83095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Calidad Académica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Laboratorios</a:t>
            </a:r>
            <a:endParaRPr sz="140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Construcción de Alianza con BIOS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" name="Google Shape;517;p52">
            <a:extLst>
              <a:ext uri="{FF2B5EF4-FFF2-40B4-BE49-F238E27FC236}">
                <a16:creationId xmlns:a16="http://schemas.microsoft.com/office/drawing/2014/main" id="{BEDB91ED-898C-AC31-23A4-F5B6D7138A8C}"/>
              </a:ext>
            </a:extLst>
          </p:cNvPr>
          <p:cNvSpPr txBox="1"/>
          <p:nvPr/>
        </p:nvSpPr>
        <p:spPr>
          <a:xfrm>
            <a:off x="250911" y="3565672"/>
            <a:ext cx="2396484" cy="138495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Conferencias, seminarios</a:t>
            </a:r>
            <a:r>
              <a:rPr lang="e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171450" lvl="0" indent="-171450">
              <a:buSzPts val="1200"/>
              <a:buFont typeface="Arial"/>
              <a:buChar char="•"/>
            </a:pPr>
            <a:r>
              <a:rPr lang="es-CO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Contribuir activamente a la solución de problemas y al desarrollo tecnológico/económico regional (Misión U. Caldas - Acuerdo 008/2006 Proyección).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518;p52">
            <a:extLst>
              <a:ext uri="{FF2B5EF4-FFF2-40B4-BE49-F238E27FC236}">
                <a16:creationId xmlns:a16="http://schemas.microsoft.com/office/drawing/2014/main" id="{C695FCAF-AF69-296F-0BA8-AE5D9730CE7F}"/>
              </a:ext>
            </a:extLst>
          </p:cNvPr>
          <p:cNvSpPr/>
          <p:nvPr/>
        </p:nvSpPr>
        <p:spPr>
          <a:xfrm>
            <a:off x="6525683" y="3565671"/>
            <a:ext cx="2396400" cy="123653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Profesores Visitantes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Movilidad Nacional e Internacionalización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756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E3EF57F3-5E8A-8817-EAC7-79A559378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9151253C-9D47-4FF4-4086-1125FD57E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397593"/>
              </p:ext>
            </p:extLst>
          </p:nvPr>
        </p:nvGraphicFramePr>
        <p:xfrm>
          <a:off x="716145" y="1208225"/>
          <a:ext cx="7711710" cy="32644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52214">
                  <a:extLst>
                    <a:ext uri="{9D8B030D-6E8A-4147-A177-3AD203B41FA5}">
                      <a16:colId xmlns:a16="http://schemas.microsoft.com/office/drawing/2014/main" val="301619302"/>
                    </a:ext>
                  </a:extLst>
                </a:gridCol>
                <a:gridCol w="1175360">
                  <a:extLst>
                    <a:ext uri="{9D8B030D-6E8A-4147-A177-3AD203B41FA5}">
                      <a16:colId xmlns:a16="http://schemas.microsoft.com/office/drawing/2014/main" val="3626571163"/>
                    </a:ext>
                  </a:extLst>
                </a:gridCol>
                <a:gridCol w="3584136">
                  <a:extLst>
                    <a:ext uri="{9D8B030D-6E8A-4147-A177-3AD203B41FA5}">
                      <a16:colId xmlns:a16="http://schemas.microsoft.com/office/drawing/2014/main" val="2836484140"/>
                    </a:ext>
                  </a:extLst>
                </a:gridCol>
              </a:tblGrid>
              <a:tr h="15544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>
                          <a:effectLst/>
                        </a:rPr>
                        <a:t>Profesor</a:t>
                      </a:r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>
                          <a:effectLst/>
                        </a:rPr>
                        <a:t>Profesión</a:t>
                      </a:r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>
                          <a:effectLst/>
                        </a:rPr>
                        <a:t>Posgrado</a:t>
                      </a:r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09910805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ASDRUBAL RAVE FERNANDEZ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gerencia estratégica de proyectos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19855316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OSCAR DONALDO RODRIGUEZ BERMUDEZ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Gerencia de proyectos de software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81460590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CESAR AUGUSTO ZAPATA ARIAS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Electricista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administración de empresas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79662263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JOHN JAIRO PLATA ARRIETA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Especialista en gerencia de negocios internacionales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2811047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ANGELA VIVIANA ALZATE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Físico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Magíster en instrumentación 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361399791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HERNANDO QUINTERO SANCHEZ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PREGRADO EXPERTO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244333116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ROBERTO JULIO RUIZ AGUILAR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instrumentación 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617808760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SEBASTIAN DURANGO IDARRAGA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Mecánico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Doctor en ingeniería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38555649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ISLÉN TRUJILLO ARISTIZÁBAL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De Sistemas.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gestión de redes y datos.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86563472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LEONARDO ANTONIO SARRAZOLA B.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ingeniería- Automatización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829858439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VICTOR ALFONSO JARAMILLO PINEDA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ingeniería- Automatización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05237431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SANTIAGO EMILIO CALVO BETANCUR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Físico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Magister en ciencias - 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337721073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ALBERTO SEPULVEDA GIRALDO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Electricista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 eléctrica y Doctorado en Ingeniería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4244459446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JHONATAN PINEDA ZULUAGA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ingeniería- Automatización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3631723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LISANDRO EVARISTO CASTIBLANCO GUIO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Mecánico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instrumentación industrial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70148112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DANIEL VICK GUTIERREZ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Energías renovables, Maestría en industria 4.0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0011978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NICOLAS ANTONIO SALAZAR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Físico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ciencias-física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412168573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SERGIO PINILLA VALENCIA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dirty="0">
                          <a:effectLst/>
                        </a:rPr>
                        <a:t>Ing. Mecatrónico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 mecánica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4305714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dirty="0">
                          <a:effectLst/>
                        </a:rPr>
                        <a:t>Alejandro Loaiza Arévalo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dirty="0">
                          <a:effectLst/>
                        </a:rPr>
                        <a:t>Ing. Mecatrónico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dirty="0">
                          <a:effectLst/>
                        </a:rPr>
                        <a:t>Master con doble titulación internacional en Ciberseguridad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593763290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JULIÁN GUILLERMO BRAVO DUSSAN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dirty="0">
                          <a:effectLst/>
                        </a:rPr>
                        <a:t>Maestría en innovación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4168491915"/>
                  </a:ext>
                </a:extLst>
              </a:tr>
            </a:tbl>
          </a:graphicData>
        </a:graphic>
      </p:graphicFrame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C0684A9C-E3AB-BF25-819E-195D639A7303}"/>
              </a:ext>
            </a:extLst>
          </p:cNvPr>
          <p:cNvSpPr txBox="1">
            <a:spLocks/>
          </p:cNvSpPr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" b="1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4804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47093FC-29E1-107A-A4B2-3D9D47BDA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9BCF71A2-4211-A7D9-8E54-BEF25CEFA2A0}"/>
              </a:ext>
            </a:extLst>
          </p:cNvPr>
          <p:cNvSpPr txBox="1">
            <a:spLocks/>
          </p:cNvSpPr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" b="1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D7FB49-AE59-D524-50F7-43B377419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80" y="1537383"/>
            <a:ext cx="8114878" cy="221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80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7A8177C4-D353-3E64-AC18-8B4DFDBC8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13C36DFA-96D8-309A-B594-7096154A0927}"/>
              </a:ext>
            </a:extLst>
          </p:cNvPr>
          <p:cNvSpPr txBox="1">
            <a:spLocks/>
          </p:cNvSpPr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" b="1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F61657-8AD0-993B-C104-5C261F74F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24" y="1760168"/>
            <a:ext cx="7817951" cy="18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75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61283CCB-4543-92EC-C03C-25DA3ECB2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"/>
          <p:cNvSpPr txBox="1"/>
          <p:nvPr/>
        </p:nvSpPr>
        <p:spPr>
          <a:xfrm>
            <a:off x="289122" y="101159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8. 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Medios educativos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sp>
        <p:nvSpPr>
          <p:cNvPr id="593" name="Google Shape;593;p58"/>
          <p:cNvSpPr txBox="1"/>
          <p:nvPr/>
        </p:nvSpPr>
        <p:spPr>
          <a:xfrm>
            <a:off x="533124" y="801489"/>
            <a:ext cx="80777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1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Recursos bibliográficos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4" name="Google Shape;594;p58"/>
          <p:cNvSpPr txBox="1"/>
          <p:nvPr/>
        </p:nvSpPr>
        <p:spPr>
          <a:xfrm>
            <a:off x="406400" y="1506237"/>
            <a:ext cx="4064001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Bibliotecas </a:t>
            </a:r>
            <a: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s" sz="1800" b="0" i="0" u="sng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https://biblio.ucaldas.edu.co/</a:t>
            </a:r>
            <a: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 </a:t>
            </a:r>
            <a:b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Pueden acceder todos los estudiantes, profesores y empleados de la universidad, ya sea mediante el préstamo de medios físicos como libros, manuales o revistas.</a:t>
            </a:r>
            <a:b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58"/>
          <p:cNvSpPr txBox="1"/>
          <p:nvPr/>
        </p:nvSpPr>
        <p:spPr>
          <a:xfrm>
            <a:off x="4809067" y="1291819"/>
            <a:ext cx="4605866" cy="295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en sala.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externo.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interbibliotecario.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 de información virtual. 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Conmutación bibliográfica. 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Diseminación de la información.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Renovación de material bibliográfico telefónicamente. 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74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D25BBCB4-1CD3-44D5-9328-BF0F6760A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9"/>
          <p:cNvSpPr txBox="1"/>
          <p:nvPr/>
        </p:nvSpPr>
        <p:spPr>
          <a:xfrm>
            <a:off x="451203" y="1092024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1" i="0" u="none" strike="noStrike" cap="none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s" sz="2000" b="1" i="0" u="none" strike="noStrike" cap="none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Bases de datos</a:t>
            </a:r>
            <a:endParaRPr sz="2000" b="0" i="0" u="none" strike="noStrike" cap="none">
              <a:solidFill>
                <a:srgbClr val="405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p59"/>
          <p:cNvSpPr txBox="1"/>
          <p:nvPr/>
        </p:nvSpPr>
        <p:spPr>
          <a:xfrm>
            <a:off x="682978" y="1538244"/>
            <a:ext cx="3053644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Science Direct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Scopus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Engineering Village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Jstor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Ovid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Proquest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E-libro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Ebrary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LexBase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HINARI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 otras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3" name="Google Shape;603;p59"/>
          <p:cNvSpPr txBox="1"/>
          <p:nvPr/>
        </p:nvSpPr>
        <p:spPr>
          <a:xfrm>
            <a:off x="4413603" y="1092024"/>
            <a:ext cx="366959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1" i="0" u="none" strike="noStrike" cap="none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" sz="2000" b="1" i="0" u="none" strike="noStrike" cap="none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Plataforma UCaldas Virtual </a:t>
            </a:r>
            <a:endParaRPr sz="2000" b="1" i="0" u="none" strike="noStrike" cap="none">
              <a:solidFill>
                <a:srgbClr val="405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4" name="Google Shape;604;p59"/>
          <p:cNvSpPr txBox="1"/>
          <p:nvPr/>
        </p:nvSpPr>
        <p:spPr>
          <a:xfrm>
            <a:off x="251530" y="169333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8. 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Medios educativos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605" name="Google Shape;60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7302" y="1492134"/>
            <a:ext cx="3457575" cy="173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9" descr="BibliotecasUcalda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7303" y="3396984"/>
            <a:ext cx="3457575" cy="1323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250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B5647537-1A72-4660-C85F-FFC89CB9E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C364D0EA-1708-9FE0-8376-3457C823945E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3" name="Marcador de contenido 5">
            <a:extLst>
              <a:ext uri="{FF2B5EF4-FFF2-40B4-BE49-F238E27FC236}">
                <a16:creationId xmlns:a16="http://schemas.microsoft.com/office/drawing/2014/main" id="{2B477A31-91C9-5664-C209-F1576F406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1" y="1266743"/>
            <a:ext cx="5268700" cy="306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51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E1F12313-C793-FE8B-6D50-4C74EF30F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FC41ACDD-4199-D9A1-858C-0212193E72EB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FC63485A-EB48-D754-8BF8-E420E6C1C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37" y="1214232"/>
            <a:ext cx="1962592" cy="3197672"/>
          </a:xfrm>
          <a:prstGeom prst="rect">
            <a:avLst/>
          </a:prstGeom>
        </p:spPr>
      </p:pic>
      <p:pic>
        <p:nvPicPr>
          <p:cNvPr id="3" name="Marcador de contenido 3">
            <a:extLst>
              <a:ext uri="{FF2B5EF4-FFF2-40B4-BE49-F238E27FC236}">
                <a16:creationId xmlns:a16="http://schemas.microsoft.com/office/drawing/2014/main" id="{043E2924-4813-EBEA-3B92-372D9151C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028" y="1214232"/>
            <a:ext cx="4894063" cy="319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21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593C6B6-053D-89E7-D706-5D5AAC604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A1EB3D34-533F-821F-AE1B-72A02B6D08C6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F1D0D6-AB3D-8203-EE8C-1B977865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61" y="1243760"/>
            <a:ext cx="5942076" cy="29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67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3284FA5-203D-78F0-B8F3-55648255B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4AD81B3B-9ADA-B1AE-D7DC-FE6B8D424902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20" name="Google Shape;420;g25a3e48faed_1_10"/>
          <p:cNvGraphicFramePr/>
          <p:nvPr/>
        </p:nvGraphicFramePr>
        <p:xfrm>
          <a:off x="859663" y="946825"/>
          <a:ext cx="3592825" cy="394716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salon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D-106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D-111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D-107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421" name="Google Shape;421;g25a3e48faed_1_10"/>
          <p:cNvGraphicFramePr/>
          <p:nvPr/>
        </p:nvGraphicFramePr>
        <p:xfrm>
          <a:off x="5285725" y="1900238"/>
          <a:ext cx="2286000" cy="1343025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15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6E411115-0391-E3BF-B4B9-4C55E81C9A77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1. DENOMINACIÓN: Información básica del programa</a:t>
            </a:r>
            <a:endParaRPr dirty="0"/>
          </a:p>
        </p:txBody>
      </p:sp>
      <p:graphicFrame>
        <p:nvGraphicFramePr>
          <p:cNvPr id="3" name="Google Shape;69;p3">
            <a:extLst>
              <a:ext uri="{FF2B5EF4-FFF2-40B4-BE49-F238E27FC236}">
                <a16:creationId xmlns:a16="http://schemas.microsoft.com/office/drawing/2014/main" id="{9CA763B8-BB2C-B052-91E1-3BC925CE18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1533316"/>
              </p:ext>
            </p:extLst>
          </p:nvPr>
        </p:nvGraphicFramePr>
        <p:xfrm>
          <a:off x="299494" y="668121"/>
          <a:ext cx="4463850" cy="425791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5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Institution</a:t>
                      </a:r>
                      <a:r>
                        <a:rPr lang="es-ES" sz="10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Universidad de Caldas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Institución acreditada: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Resolución de acreditación:  17202 Fecha: 24-Oct-2018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programa: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ESPECIALIZACIÓN EN INDUSTRIA 5.0 Y </a:t>
                      </a:r>
                      <a:r>
                        <a:rPr lang="en-US" sz="1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AUTOMATIZACIÓN INDUSTRIAL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Título a otorgar: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ESPECIALISTA EN INDUSTRIA 5.0 Y </a:t>
                      </a:r>
                      <a:r>
                        <a:rPr lang="en-US" sz="1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AUTOMATIZACIÓN INDUSTRIAL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Objeto de estudio: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programa tiene como objetivo la interacción avanzada entre tecnologías emergentes (como el machine </a:t>
                      </a:r>
                      <a:r>
                        <a:rPr lang="es-CO" sz="9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</a:t>
                      </a:r>
                      <a:r>
                        <a:rPr lang="es-CO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el Internet de las Cosas (IoT), la robótica colaborativa y la analítica de datos) con los procesos industriales, enfocándose en la personalización masiva, la sostenibilidad y la colaboración humano-máquina. Se investigarán y aplicarán metodologías para diseñar, implementar y optimizar procesos de producción inteligentes y automatizados, que no solo aumenten la eficiencia, sino que también promuevan la creatividad humana y un enfoque centrado en el bienestar de los trabajadores y el respeto al medio ambiente.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Ubicación: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Manizales, Caldas, Colombia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Ampliación: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Nivel del programa: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Especialización universitaria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Modalidades: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Presencial</a:t>
                      </a:r>
                      <a:r>
                        <a:rPr lang="en-US" sz="9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sz="9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Metodología: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90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Presencial mediada por TIC 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Campo amplio: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Ingeniería, Electricidad, y Afines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Campo detallado: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-127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Electrónica y automatización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6" name="Google Shape;70;p3">
            <a:extLst>
              <a:ext uri="{FF2B5EF4-FFF2-40B4-BE49-F238E27FC236}">
                <a16:creationId xmlns:a16="http://schemas.microsoft.com/office/drawing/2014/main" id="{E8AA22A6-4978-2257-2740-81C272FD37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423299"/>
              </p:ext>
            </p:extLst>
          </p:nvPr>
        </p:nvGraphicFramePr>
        <p:xfrm>
          <a:off x="4767150" y="862266"/>
          <a:ext cx="3928750" cy="400997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 estimada del programa (semestres):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de créditos académicos: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2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de estudiantes en el primer semestre: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-127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 (</a:t>
                      </a:r>
                      <a:r>
                        <a:rPr lang="es-ES" sz="10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punto de equilibrio)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Periodicidad de la admisión: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Anual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Jornada de trabajo: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Concentrada fines de semana (viernes y sábado)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Dedicación al programa: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semestres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Instancia que expide la norma de aprobación: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Consejo Superior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y fecha del Acuerdo: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Teléfono: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(6) 8781500  ext. 12420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Fax: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Apartado aéreo: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275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E-mail: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Valor de la matricula: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</a:t>
                      </a:r>
                      <a:r>
                        <a:rPr lang="es-ES" sz="10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smmlv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Facultad a la que está adscrito: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Facultad de Ciencias Exactas y Naturales</a:t>
                      </a:r>
                      <a:endParaRPr sz="1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Desarrollado por convenio (S/N):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Registro calificado anterior (si aplica)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4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63B453F-98B8-A8D2-B567-5D2E4222A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8526E199-C454-2966-33CE-503BB60B4031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13" name="Google Shape;413;g25a3e48faed_1_2"/>
          <p:cNvGraphicFramePr/>
          <p:nvPr/>
        </p:nvGraphicFramePr>
        <p:xfrm>
          <a:off x="2775588" y="926475"/>
          <a:ext cx="3592825" cy="394716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salon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D-106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D-111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D-107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082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75C1757-3ED1-2BB8-5F49-69FC6EC82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C54D05F1-657C-6C66-2E98-8AD40DACDAB9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28" name="Google Shape;428;g25a3e48faed_1_18"/>
          <p:cNvGraphicFramePr/>
          <p:nvPr/>
        </p:nvGraphicFramePr>
        <p:xfrm>
          <a:off x="1720900" y="2057025"/>
          <a:ext cx="5207000" cy="1527175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56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Espacio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Campus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B-413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 de Consejo de Facultad Ciencias Exactas y Naturales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Auditorio Danilo Cruz Vélez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642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4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64"/>
          <p:cNvPicPr preferRelativeResize="0"/>
          <p:nvPr/>
        </p:nvPicPr>
        <p:blipFill rotWithShape="1">
          <a:blip r:embed="rId4">
            <a:alphaModFix/>
          </a:blip>
          <a:srcRect t="15371" b="51797"/>
          <a:stretch/>
        </p:blipFill>
        <p:spPr>
          <a:xfrm>
            <a:off x="0" y="0"/>
            <a:ext cx="9144003" cy="200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2865" y="-8164"/>
            <a:ext cx="801249" cy="812347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4"/>
          <p:cNvSpPr/>
          <p:nvPr/>
        </p:nvSpPr>
        <p:spPr>
          <a:xfrm>
            <a:off x="1133899" y="2376332"/>
            <a:ext cx="66095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" sz="5400" b="1" i="0" u="none" strike="noStrike" cap="none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MUCHAS GRACIAS</a:t>
            </a:r>
            <a:endParaRPr sz="1400" b="0" i="0" u="none" strike="noStrike" cap="none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2" name="Google Shape;652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524250"/>
            <a:ext cx="8353913" cy="1068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BAC6CB02-FD91-2103-FFE0-389DF909B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D2A3306-8EBF-43CE-CB29-67AF27E7880A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A816318-68C5-BF72-E652-C8B9F53E3F4C}"/>
              </a:ext>
            </a:extLst>
          </p:cNvPr>
          <p:cNvSpPr txBox="1"/>
          <p:nvPr/>
        </p:nvSpPr>
        <p:spPr>
          <a:xfrm>
            <a:off x="454152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55E5B1F5-00FB-8F93-6E5C-8647DB0BAD32}"/>
              </a:ext>
            </a:extLst>
          </p:cNvPr>
          <p:cNvSpPr txBox="1"/>
          <p:nvPr/>
        </p:nvSpPr>
        <p:spPr>
          <a:xfrm>
            <a:off x="454152" y="847809"/>
            <a:ext cx="2571750" cy="128930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n-US" sz="3800" b="0" i="0" u="none" strike="noStrike" kern="1200" cap="none" dirty="0" err="1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 Black"/>
              </a:rPr>
              <a:t>Industria</a:t>
            </a:r>
            <a:r>
              <a:rPr lang="en-US" sz="3800" b="0" i="0" u="none" strike="noStrike" kern="1200" cap="none" dirty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 Black"/>
              </a:rPr>
              <a:t> 5.0</a:t>
            </a:r>
            <a:endParaRPr lang="en-US" sz="3800" kern="120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8755F7CD-6A98-A32E-8919-914E7247ECCF}"/>
              </a:ext>
            </a:extLst>
          </p:cNvPr>
          <p:cNvSpPr txBox="1"/>
          <p:nvPr/>
        </p:nvSpPr>
        <p:spPr>
          <a:xfrm>
            <a:off x="473201" y="2210634"/>
            <a:ext cx="2571750" cy="255803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lnSpcReduction="10000"/>
          </a:bodyPr>
          <a:lstStyle/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ym typeface="Calibri"/>
              </a:rPr>
              <a:t>La </a:t>
            </a:r>
            <a:r>
              <a:rPr lang="en-US" sz="1400" b="0" i="0" u="none" strike="noStrike" cap="none" dirty="0" err="1">
                <a:sym typeface="Calibri"/>
              </a:rPr>
              <a:t>Industria</a:t>
            </a:r>
            <a:r>
              <a:rPr lang="en-US" sz="1400" b="0" i="0" u="none" strike="noStrike" cap="none" dirty="0">
                <a:sym typeface="Calibri"/>
              </a:rPr>
              <a:t> 5.0 es </a:t>
            </a:r>
            <a:r>
              <a:rPr lang="en-US" sz="1400" b="0" i="0" u="none" strike="noStrike" cap="none" dirty="0" err="1">
                <a:sym typeface="Calibri"/>
              </a:rPr>
              <a:t>una</a:t>
            </a:r>
            <a:r>
              <a:rPr lang="en-US" sz="1400" b="0" i="0" u="none" strike="noStrike" cap="none" dirty="0">
                <a:sym typeface="Calibri"/>
              </a:rPr>
              <a:t> </a:t>
            </a:r>
            <a:r>
              <a:rPr lang="en-US" sz="1400" b="0" i="0" u="none" strike="noStrike" cap="none" dirty="0" err="1">
                <a:sym typeface="Calibri"/>
              </a:rPr>
              <a:t>visión</a:t>
            </a:r>
            <a:r>
              <a:rPr lang="en-US" sz="1400" b="0" i="0" u="none" strike="noStrike" cap="none" dirty="0">
                <a:sym typeface="Calibri"/>
              </a:rPr>
              <a:t> de la </a:t>
            </a:r>
            <a:r>
              <a:rPr lang="en-US" sz="1400" b="0" i="0" u="none" strike="noStrike" cap="none" dirty="0" err="1">
                <a:sym typeface="Calibri"/>
              </a:rPr>
              <a:t>industria</a:t>
            </a:r>
            <a:r>
              <a:rPr lang="en-US" sz="1400" b="0" i="0" u="none" strike="noStrike" cap="none" dirty="0">
                <a:sym typeface="Calibri"/>
              </a:rPr>
              <a:t> que centra </a:t>
            </a:r>
            <a:r>
              <a:rPr lang="en-US" sz="1400" b="0" i="0" u="none" strike="noStrike" cap="none" dirty="0" err="1">
                <a:sym typeface="Calibri"/>
              </a:rPr>
              <a:t>el</a:t>
            </a:r>
            <a:r>
              <a:rPr lang="en-US" sz="1400" b="0" i="0" u="none" strike="noStrike" cap="none" dirty="0">
                <a:sym typeface="Calibri"/>
              </a:rPr>
              <a:t> valor social y </a:t>
            </a:r>
            <a:r>
              <a:rPr lang="en-US" sz="1400" b="0" i="0" u="none" strike="noStrike" cap="none" dirty="0" err="1">
                <a:sym typeface="Calibri"/>
              </a:rPr>
              <a:t>el</a:t>
            </a:r>
            <a:r>
              <a:rPr lang="en-US" sz="1400" b="0" i="0" u="none" strike="noStrike" cap="none" dirty="0">
                <a:sym typeface="Calibri"/>
              </a:rPr>
              <a:t> </a:t>
            </a:r>
            <a:r>
              <a:rPr lang="en-US" sz="1400" b="0" i="0" u="none" strike="noStrike" cap="none" dirty="0" err="1">
                <a:sym typeface="Calibri"/>
              </a:rPr>
              <a:t>bienestar</a:t>
            </a:r>
            <a:r>
              <a:rPr lang="en-US" sz="1400" b="0" i="0" u="none" strike="noStrike" cap="none" dirty="0">
                <a:sym typeface="Calibri"/>
              </a:rPr>
              <a:t> del </a:t>
            </a:r>
            <a:r>
              <a:rPr lang="en-US" sz="1400" b="0" i="0" u="none" strike="noStrike" cap="none" dirty="0" err="1">
                <a:sym typeface="Calibri"/>
              </a:rPr>
              <a:t>trabajador</a:t>
            </a:r>
            <a:r>
              <a:rPr lang="en-US" sz="1400" b="0" i="0" u="none" strike="noStrike" cap="none" dirty="0">
                <a:sym typeface="Calibri"/>
              </a:rPr>
              <a:t> </a:t>
            </a:r>
            <a:r>
              <a:rPr lang="en-US" sz="1400" b="0" i="0" u="none" strike="noStrike" cap="none" dirty="0" err="1">
                <a:sym typeface="Calibri"/>
              </a:rPr>
              <a:t>en</a:t>
            </a:r>
            <a:r>
              <a:rPr lang="en-US" sz="1400" b="0" i="0" u="none" strike="noStrike" cap="none" dirty="0">
                <a:sym typeface="Calibri"/>
              </a:rPr>
              <a:t> </a:t>
            </a:r>
            <a:r>
              <a:rPr lang="en-US" sz="1400" b="0" i="0" u="none" strike="noStrike" cap="none" dirty="0" err="1">
                <a:sym typeface="Calibri"/>
              </a:rPr>
              <a:t>el</a:t>
            </a:r>
            <a:r>
              <a:rPr lang="en-US" sz="1400" b="0" i="0" u="none" strike="noStrike" cap="none" dirty="0">
                <a:sym typeface="Calibri"/>
              </a:rPr>
              <a:t> </a:t>
            </a:r>
            <a:r>
              <a:rPr lang="en-US" sz="1400" b="0" i="0" u="none" strike="noStrike" cap="none" dirty="0" err="1">
                <a:sym typeface="Calibri"/>
              </a:rPr>
              <a:t>centro</a:t>
            </a:r>
            <a:r>
              <a:rPr lang="en-US" sz="1400" b="0" i="0" u="none" strike="noStrike" cap="none" dirty="0">
                <a:sym typeface="Calibri"/>
              </a:rPr>
              <a:t> del </a:t>
            </a:r>
            <a:r>
              <a:rPr lang="en-US" sz="1400" b="0" i="0" u="none" strike="noStrike" cap="none" dirty="0" err="1">
                <a:sym typeface="Calibri"/>
              </a:rPr>
              <a:t>proceso</a:t>
            </a:r>
            <a:r>
              <a:rPr lang="en-US" sz="1400" b="0" i="0" u="none" strike="noStrike" cap="none" dirty="0">
                <a:sym typeface="Calibri"/>
              </a:rPr>
              <a:t> de </a:t>
            </a:r>
            <a:r>
              <a:rPr lang="en-US" sz="1400" b="0" i="0" u="none" strike="noStrike" cap="none" dirty="0" err="1">
                <a:sym typeface="Calibri"/>
              </a:rPr>
              <a:t>producción</a:t>
            </a:r>
            <a:r>
              <a:rPr lang="en-US" sz="1400" b="0" i="0" u="none" strike="noStrike" cap="none" dirty="0">
                <a:sym typeface="Calibri"/>
              </a:rPr>
              <a:t>. </a:t>
            </a:r>
          </a:p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La </a:t>
            </a:r>
            <a:r>
              <a:rPr lang="en-US" sz="1400" b="0" i="0" dirty="0" err="1">
                <a:effectLst/>
              </a:rPr>
              <a:t>Industria</a:t>
            </a:r>
            <a:r>
              <a:rPr lang="en-US" sz="1400" b="0" i="0" dirty="0">
                <a:effectLst/>
              </a:rPr>
              <a:t> 5.0 se </a:t>
            </a:r>
            <a:r>
              <a:rPr lang="en-US" sz="1400" b="0" i="0" dirty="0" err="1">
                <a:effectLst/>
              </a:rPr>
              <a:t>basa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en</a:t>
            </a:r>
            <a:r>
              <a:rPr lang="en-US" sz="1400" b="0" i="0" dirty="0">
                <a:effectLst/>
              </a:rPr>
              <a:t> la </a:t>
            </a:r>
            <a:r>
              <a:rPr lang="en-US" sz="1400" b="0" i="0" dirty="0" err="1">
                <a:effectLst/>
              </a:rPr>
              <a:t>automatización</a:t>
            </a:r>
            <a:r>
              <a:rPr lang="en-US" sz="1400" b="0" i="0" dirty="0">
                <a:effectLst/>
              </a:rPr>
              <a:t>, la </a:t>
            </a:r>
            <a:r>
              <a:rPr lang="en-US" sz="1400" b="0" i="0" dirty="0" err="1">
                <a:effectLst/>
              </a:rPr>
              <a:t>robotización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el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análisis</a:t>
            </a:r>
            <a:r>
              <a:rPr lang="en-US" sz="1400" b="0" i="0" dirty="0">
                <a:effectLst/>
              </a:rPr>
              <a:t> de big data, </a:t>
            </a:r>
            <a:r>
              <a:rPr lang="en-US" sz="1400" b="0" i="0" dirty="0" err="1">
                <a:effectLst/>
              </a:rPr>
              <a:t>los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sistemas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inteligentes</a:t>
            </a:r>
            <a:r>
              <a:rPr lang="en-US" sz="1400" b="0" i="0" dirty="0">
                <a:effectLst/>
              </a:rPr>
              <a:t>, la </a:t>
            </a:r>
            <a:r>
              <a:rPr lang="en-US" sz="1400" b="0" i="0" dirty="0" err="1">
                <a:effectLst/>
              </a:rPr>
              <a:t>virtualización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el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aprendizaje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automático</a:t>
            </a:r>
            <a:r>
              <a:rPr lang="en-US" sz="1400" b="0" i="0" dirty="0">
                <a:effectLst/>
              </a:rPr>
              <a:t> y </a:t>
            </a:r>
            <a:r>
              <a:rPr lang="en-US" sz="1400" b="0" i="0" dirty="0" err="1">
                <a:effectLst/>
              </a:rPr>
              <a:t>el</a:t>
            </a:r>
            <a:r>
              <a:rPr lang="en-US" sz="1400" b="0" i="0" dirty="0">
                <a:effectLst/>
              </a:rPr>
              <a:t> Internet de las </a:t>
            </a:r>
            <a:r>
              <a:rPr lang="en-US" sz="1400" b="0" i="0" dirty="0" err="1">
                <a:effectLst/>
              </a:rPr>
              <a:t>cosas</a:t>
            </a:r>
            <a:endParaRPr lang="en-US" sz="1400" b="0" i="0" u="none" strike="noStrike" cap="none" dirty="0">
              <a:sym typeface="Roboto"/>
            </a:endParaRPr>
          </a:p>
        </p:txBody>
      </p:sp>
      <p:pic>
        <p:nvPicPr>
          <p:cNvPr id="7" name="Picture 2" descr="Por qué la industria 5.0? ¿Qué opinan los profesionales?">
            <a:extLst>
              <a:ext uri="{FF2B5EF4-FFF2-40B4-BE49-F238E27FC236}">
                <a16:creationId xmlns:a16="http://schemas.microsoft.com/office/drawing/2014/main" id="{346AB7DC-C68F-CC77-17BB-D96AE2811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1322" y="1366758"/>
            <a:ext cx="5177790" cy="21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81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3E60F42-3A38-0495-8DF2-AC9074F4C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DFB85876-5D78-597B-9E80-B98051F68A4F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6E08C75-610C-98A5-7CF4-DA997D9765DE}"/>
              </a:ext>
            </a:extLst>
          </p:cNvPr>
          <p:cNvSpPr txBox="1"/>
          <p:nvPr/>
        </p:nvSpPr>
        <p:spPr>
          <a:xfrm>
            <a:off x="454152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E587AD3A-887F-6D63-9137-37711A5F11A7}"/>
              </a:ext>
            </a:extLst>
          </p:cNvPr>
          <p:cNvSpPr txBox="1"/>
          <p:nvPr/>
        </p:nvSpPr>
        <p:spPr>
          <a:xfrm>
            <a:off x="454151" y="847809"/>
            <a:ext cx="8065627" cy="128930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s-CO" sz="320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La 5ª Revolución Industrial: Necesidad y Oportunidad</a:t>
            </a:r>
            <a:endParaRPr lang="en-US" sz="3200" kern="120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BB2FCA7B-E00B-8C65-A754-59F72B87561C}"/>
              </a:ext>
            </a:extLst>
          </p:cNvPr>
          <p:cNvSpPr txBox="1"/>
          <p:nvPr/>
        </p:nvSpPr>
        <p:spPr>
          <a:xfrm>
            <a:off x="-56543" y="2254498"/>
            <a:ext cx="7338001" cy="255803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85000" lnSpcReduction="10000"/>
          </a:bodyPr>
          <a:lstStyle/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Transformación industrial global hacia la </a:t>
            </a:r>
            <a:r>
              <a:rPr lang="es-CO" sz="2000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Industria 5.0</a:t>
            </a: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: Colaboración Humano-Máquina, Sostenibilidad, Personalización.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20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Demanda creciente</a:t>
            </a: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de profesionales con competencias avanzadas en automatización, IoT, IA/ML y Ciberseguridad industrial.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20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Brecha de talento</a:t>
            </a: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identificada a nivel nacional (Estudios </a:t>
            </a:r>
            <a:r>
              <a:rPr lang="es-CO" sz="2000" b="0" i="0" dirty="0" err="1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MinTrabajo</a:t>
            </a: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).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20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Oportunidad estratégica</a:t>
            </a: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para la U. de Caldas de liderar en formación de vanguardia.</a:t>
            </a:r>
          </a:p>
        </p:txBody>
      </p:sp>
      <p:pic>
        <p:nvPicPr>
          <p:cNvPr id="2050" name="Picture 2" descr="Image result for Iconos representando Industria 5.0">
            <a:extLst>
              <a:ext uri="{FF2B5EF4-FFF2-40B4-BE49-F238E27FC236}">
                <a16:creationId xmlns:a16="http://schemas.microsoft.com/office/drawing/2014/main" id="{08E0B006-2E29-E1D0-4242-75550333F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83" y="3074734"/>
            <a:ext cx="2023441" cy="122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47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89D15DA-0CFE-A973-2D9B-B60446258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3399119-A546-DA54-4629-0CE3DD28DFBD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ACD05A76-7B74-4C30-E865-B25219F3C19D}"/>
              </a:ext>
            </a:extLst>
          </p:cNvPr>
          <p:cNvSpPr txBox="1"/>
          <p:nvPr/>
        </p:nvSpPr>
        <p:spPr>
          <a:xfrm>
            <a:off x="454152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317F5CF3-FADE-2BAD-4780-685143A42CC2}"/>
              </a:ext>
            </a:extLst>
          </p:cNvPr>
          <p:cNvSpPr txBox="1"/>
          <p:nvPr/>
        </p:nvSpPr>
        <p:spPr>
          <a:xfrm>
            <a:off x="454151" y="847809"/>
            <a:ext cx="8065627" cy="6446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s-CO" sz="320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Pertinencia para Colombia</a:t>
            </a:r>
            <a:endParaRPr lang="en-US" sz="3200" kern="120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C915C1EA-39F8-F4D9-F231-CAA4BFAFD3D0}"/>
              </a:ext>
            </a:extLst>
          </p:cNvPr>
          <p:cNvSpPr txBox="1"/>
          <p:nvPr/>
        </p:nvSpPr>
        <p:spPr>
          <a:xfrm>
            <a:off x="0" y="2038483"/>
            <a:ext cx="7624806" cy="309845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Alineación con Plan Nacional de Desarrollo 2022-2026 (Transformación productiva, reindustrialización).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endParaRPr lang="es-CO" sz="20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Respuesta a prioridades MinTIC (Transformación Digital).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endParaRPr lang="es-CO" sz="20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Necesidad de desarrollar y adoptar tecnología localmente (no solo consumirla).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endParaRPr lang="es-CO" sz="20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Contribución a cerrar brechas de capital humano en áreas 4RI/5RI.</a:t>
            </a:r>
          </a:p>
        </p:txBody>
      </p:sp>
      <p:pic>
        <p:nvPicPr>
          <p:cNvPr id="1030" name="Picture 6" descr="PROCESO DE TRANSFORMACION DIGITAL EN COLOM...- Mind Map">
            <a:extLst>
              <a:ext uri="{FF2B5EF4-FFF2-40B4-BE49-F238E27FC236}">
                <a16:creationId xmlns:a16="http://schemas.microsoft.com/office/drawing/2014/main" id="{ED6FDEBD-ABC9-F26F-69E6-BE93B4062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806" y="2038483"/>
            <a:ext cx="1461754" cy="146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67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EE6EF7F-2226-8015-240E-1C4E9B3F2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C1F8A5F3-B8D5-4C00-D9F8-3D50BC94998E}"/>
              </a:ext>
            </a:extLst>
          </p:cNvPr>
          <p:cNvSpPr txBox="1"/>
          <p:nvPr/>
        </p:nvSpPr>
        <p:spPr>
          <a:xfrm>
            <a:off x="454151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2AD9255B-57F3-8725-3143-E4B3D0018D50}"/>
              </a:ext>
            </a:extLst>
          </p:cNvPr>
          <p:cNvSpPr txBox="1"/>
          <p:nvPr/>
        </p:nvSpPr>
        <p:spPr>
          <a:xfrm>
            <a:off x="454151" y="847809"/>
            <a:ext cx="8065627" cy="6446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s-CO" sz="320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Industria 5.0: El Nuevo Paradigma Global</a:t>
            </a:r>
            <a:endParaRPr lang="en-US" sz="3200" kern="120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640B9B8E-1114-A112-11A4-D14A0D3A3DA1}"/>
              </a:ext>
            </a:extLst>
          </p:cNvPr>
          <p:cNvSpPr txBox="1"/>
          <p:nvPr/>
        </p:nvSpPr>
        <p:spPr>
          <a:xfrm>
            <a:off x="0" y="1788609"/>
            <a:ext cx="7624806" cy="309845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Evolución de I4.0: Enfoque en eficiencia +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Humanización, Sostenibilidad y Resiliencia.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18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Tendencia impulsada por la Comisión Europea,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800" dirty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   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Japón (Sociedad 5.0), Alemania.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18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Clave: Combinar precisión robótica con creatividad 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    y criterio humano.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18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Necesidad de profesionales que entiendan esta 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integración avanzada</a:t>
            </a:r>
          </a:p>
        </p:txBody>
      </p:sp>
      <p:pic>
        <p:nvPicPr>
          <p:cNvPr id="3074" name="Picture 2" descr="Industria 5.0: una evolución de la Industria 4.0 centrada en el ser ...">
            <a:extLst>
              <a:ext uri="{FF2B5EF4-FFF2-40B4-BE49-F238E27FC236}">
                <a16:creationId xmlns:a16="http://schemas.microsoft.com/office/drawing/2014/main" id="{752C230E-9473-B0E9-1A3B-D47D2EDB5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287" y="1326049"/>
            <a:ext cx="2895038" cy="315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845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0BAEACE8-0405-0ADE-B539-4334E96F1D7C}"/>
              </a:ext>
            </a:extLst>
          </p:cNvPr>
          <p:cNvSpPr txBox="1"/>
          <p:nvPr/>
        </p:nvSpPr>
        <p:spPr>
          <a:xfrm>
            <a:off x="452283" y="350544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dirty="0"/>
          </a:p>
        </p:txBody>
      </p:sp>
      <p:sp>
        <p:nvSpPr>
          <p:cNvPr id="3" name="Google Shape;182;p13">
            <a:extLst>
              <a:ext uri="{FF2B5EF4-FFF2-40B4-BE49-F238E27FC236}">
                <a16:creationId xmlns:a16="http://schemas.microsoft.com/office/drawing/2014/main" id="{FA8C72A6-1898-16D4-3337-D6704780D5E5}"/>
              </a:ext>
            </a:extLst>
          </p:cNvPr>
          <p:cNvSpPr txBox="1"/>
          <p:nvPr/>
        </p:nvSpPr>
        <p:spPr>
          <a:xfrm>
            <a:off x="3540390" y="241579"/>
            <a:ext cx="2538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PROGRAMAS SIMILARES</a:t>
            </a:r>
            <a:endParaRPr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B01F8CE-FA58-1563-EF94-7ADCA4F57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1271"/>
            <a:ext cx="9144000" cy="388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7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2684</Words>
  <Application>Microsoft Office PowerPoint</Application>
  <PresentationFormat>Presentación en pantalla (16:9)</PresentationFormat>
  <Paragraphs>548</Paragraphs>
  <Slides>42</Slides>
  <Notes>42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9" baseType="lpstr">
      <vt:lpstr>Roboto Black</vt:lpstr>
      <vt:lpstr>Calibri</vt:lpstr>
      <vt:lpstr>Roboto</vt:lpstr>
      <vt:lpstr>Arial</vt:lpstr>
      <vt:lpstr>Times New Roman</vt:lpstr>
      <vt:lpstr>Aptos Narrow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6. Relacionamiento con el sector externo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Pedro Fernández E.</dc:creator>
  <cp:lastModifiedBy>Daniel vick</cp:lastModifiedBy>
  <cp:revision>47</cp:revision>
  <dcterms:modified xsi:type="dcterms:W3CDTF">2025-05-19T18:16:12Z</dcterms:modified>
</cp:coreProperties>
</file>